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0"/>
  </p:notesMasterIdLst>
  <p:sldIdLst>
    <p:sldId id="257" r:id="rId2"/>
    <p:sldId id="263" r:id="rId3"/>
    <p:sldId id="268" r:id="rId4"/>
    <p:sldId id="286" r:id="rId5"/>
    <p:sldId id="279" r:id="rId6"/>
    <p:sldId id="280" r:id="rId7"/>
    <p:sldId id="277" r:id="rId8"/>
    <p:sldId id="288" r:id="rId9"/>
    <p:sldId id="289" r:id="rId10"/>
    <p:sldId id="293" r:id="rId11"/>
    <p:sldId id="290" r:id="rId12"/>
    <p:sldId id="292" r:id="rId13"/>
    <p:sldId id="281" r:id="rId14"/>
    <p:sldId id="284" r:id="rId15"/>
    <p:sldId id="294" r:id="rId16"/>
    <p:sldId id="278" r:id="rId17"/>
    <p:sldId id="287" r:id="rId18"/>
    <p:sldId id="262" r:id="rId19"/>
  </p:sldIdLst>
  <p:sldSz cx="12192000" cy="6858000"/>
  <p:notesSz cx="6858000" cy="1181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564B"/>
    <a:srgbClr val="D627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778" autoAdjust="0"/>
  </p:normalViewPr>
  <p:slideViewPr>
    <p:cSldViewPr snapToGrid="0">
      <p:cViewPr varScale="1">
        <p:scale>
          <a:sx n="89" d="100"/>
          <a:sy n="89" d="100"/>
        </p:scale>
        <p:origin x="13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B5EDB6-6E69-4859-A2E6-57D720D8FA8F}" type="doc">
      <dgm:prSet loTypeId="urn:microsoft.com/office/officeart/2005/8/layout/StepDownProcess" loCatId="process" qsTypeId="urn:microsoft.com/office/officeart/2005/8/quickstyle/simple3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B52EA9FA-EFE8-4432-BA9C-069EA49D0413}">
          <dgm:prSet phldrT="[Text]" custT="1"/>
          <dgm:spPr/>
          <dgm:t>
            <a:bodyPr/>
            <a:lstStyle/>
            <a:p>
              <a:r>
                <a:rPr lang="en-US" sz="2000" dirty="0">
                  <a:solidFill>
                    <a:schemeClr val="tx1"/>
                  </a:solidFill>
                  <a:cs typeface="Calibri Light"/>
                </a:rPr>
                <a:t>Present image for </a:t>
              </a:r>
              <a14:m>
                <m:oMath xmlns:m="http://schemas.openxmlformats.org/officeDocument/2006/math">
                  <m:r>
                    <a:rPr lang="en-US" sz="200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Calibri Light"/>
                    </a:rPr>
                    <m:t>∆</m:t>
                  </m:r>
                  <m:r>
                    <a:rPr lang="en-US" sz="2000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Calibri Light"/>
                    </a:rPr>
                    <m:t>𝑡</m:t>
                  </m:r>
                </m:oMath>
              </a14:m>
              <a:endParaRPr lang="en-US" sz="3200" dirty="0">
                <a:solidFill>
                  <a:schemeClr val="tx1"/>
                </a:solidFill>
                <a:latin typeface="Calibri Light"/>
                <a:cs typeface="Calibri Light"/>
              </a:endParaRPr>
            </a:p>
          </dgm:t>
        </dgm:pt>
      </mc:Choice>
      <mc:Fallback xmlns="">
        <dgm:pt modelId="{B52EA9FA-EFE8-4432-BA9C-069EA49D0413}">
          <dgm:prSet phldrT="[Text]" custT="1"/>
          <dgm:spPr/>
          <dgm:t>
            <a:bodyPr/>
            <a:lstStyle/>
            <a:p>
              <a:r>
                <a:rPr lang="en-US" sz="2000" dirty="0">
                  <a:solidFill>
                    <a:schemeClr val="tx1"/>
                  </a:solidFill>
                  <a:cs typeface="Calibri Light"/>
                </a:rPr>
                <a:t>Present image for </a:t>
              </a:r>
              <a:r>
                <a:rPr lang="en-US" sz="20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/>
                </a:rPr>
                <a:t>∆</a:t>
              </a:r>
              <a:r>
                <a:rPr lang="en-US" sz="20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/>
                </a:rPr>
                <a:t>𝑡</a:t>
              </a:r>
              <a:endParaRPr lang="en-US" sz="3200" dirty="0">
                <a:solidFill>
                  <a:schemeClr val="tx1"/>
                </a:solidFill>
                <a:latin typeface="Calibri Light"/>
                <a:cs typeface="Calibri Light"/>
              </a:endParaRPr>
            </a:p>
          </dgm:t>
        </dgm:pt>
      </mc:Fallback>
    </mc:AlternateContent>
    <dgm:pt modelId="{BBB2100F-9A10-4118-A520-21F624382F96}" type="parTrans" cxnId="{6E34481F-2213-41C9-B60A-69B073283E2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9CB7E23-FA7F-455A-BD21-3A741A2C5C20}" type="sibTrans" cxnId="{6E34481F-2213-41C9-B60A-69B073283E2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85505BF-5E16-468D-8D9E-306CFF8353B4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+mn-lt"/>
              <a:cs typeface="Calibri Light"/>
            </a:rPr>
            <a:t>Count output spikes</a:t>
          </a:r>
        </a:p>
      </dgm:t>
    </dgm:pt>
    <dgm:pt modelId="{4B566FB2-5DB1-4BE7-9F49-E506BDFDC029}" type="parTrans" cxnId="{3A8B0E98-233F-4920-9D67-4067855229D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C789057-7CAE-4976-A012-615E0E0B3CCD}" type="sibTrans" cxnId="{3A8B0E98-233F-4920-9D67-4067855229D8}">
      <dgm:prSet/>
      <dgm:spPr/>
      <dgm:t>
        <a:bodyPr/>
        <a:lstStyle/>
        <a:p>
          <a:endParaRPr lang="en-US"/>
        </a:p>
      </dgm:t>
    </dgm:pt>
    <dgm:pt modelId="{7E067BA8-249D-45AF-B536-1CE10AB0E1F9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+mn-lt"/>
              <a:cs typeface="Calibri Light"/>
            </a:rPr>
            <a:t>Weighted sum of neuron weights</a:t>
          </a:r>
        </a:p>
      </dgm:t>
    </dgm:pt>
    <dgm:pt modelId="{3E58A65F-DBC8-4502-A77F-F80AAB3C71F1}" type="parTrans" cxnId="{0F5A3A90-D8F5-4CB8-B311-B2B0ECA3D09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B50B9E7-6AF7-4384-80CD-FDCD9B40E13A}" type="sibTrans" cxnId="{0F5A3A90-D8F5-4CB8-B311-B2B0ECA3D09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13DAC3D-2D6B-46FA-9F85-E67E3CCF2509}" type="pres">
      <dgm:prSet presAssocID="{0BB5EDB6-6E69-4859-A2E6-57D720D8FA8F}" presName="rootnode" presStyleCnt="0">
        <dgm:presLayoutVars>
          <dgm:chMax/>
          <dgm:chPref/>
          <dgm:dir/>
          <dgm:animLvl val="lvl"/>
        </dgm:presLayoutVars>
      </dgm:prSet>
      <dgm:spPr/>
    </dgm:pt>
    <dgm:pt modelId="{A678E9CC-A43E-479D-B1E4-4BD2CBF9FDF1}" type="pres">
      <dgm:prSet presAssocID="{B52EA9FA-EFE8-4432-BA9C-069EA49D0413}" presName="composite" presStyleCnt="0"/>
      <dgm:spPr/>
    </dgm:pt>
    <dgm:pt modelId="{8FDA910E-08A2-4C07-8AB5-73C35BA2F5FA}" type="pres">
      <dgm:prSet presAssocID="{B52EA9FA-EFE8-4432-BA9C-069EA49D0413}" presName="bentUpArrow1" presStyleLbl="alignImgPlace1" presStyleIdx="0" presStyleCnt="2"/>
      <dgm:spPr/>
    </dgm:pt>
    <dgm:pt modelId="{584C7579-FF65-4057-8630-C84DD56B5889}" type="pres">
      <dgm:prSet presAssocID="{B52EA9FA-EFE8-4432-BA9C-069EA49D0413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4FC73BE-C706-4351-97CD-52213CB1960F}" type="pres">
      <dgm:prSet presAssocID="{B52EA9FA-EFE8-4432-BA9C-069EA49D0413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F79C062A-8F09-424B-B3D4-CF7866EDE62E}" type="pres">
      <dgm:prSet presAssocID="{19CB7E23-FA7F-455A-BD21-3A741A2C5C20}" presName="sibTrans" presStyleCnt="0"/>
      <dgm:spPr/>
    </dgm:pt>
    <dgm:pt modelId="{3B64EF77-BD94-4A89-B818-3C523FEA573C}" type="pres">
      <dgm:prSet presAssocID="{385505BF-5E16-468D-8D9E-306CFF8353B4}" presName="composite" presStyleCnt="0"/>
      <dgm:spPr/>
    </dgm:pt>
    <dgm:pt modelId="{DA0FF75A-1B76-42F9-B396-1C083554B9D9}" type="pres">
      <dgm:prSet presAssocID="{385505BF-5E16-468D-8D9E-306CFF8353B4}" presName="bentUpArrow1" presStyleLbl="alignImgPlace1" presStyleIdx="1" presStyleCnt="2"/>
      <dgm:spPr/>
    </dgm:pt>
    <dgm:pt modelId="{CE15FF72-62BF-48CD-9B3D-700F7A432A79}" type="pres">
      <dgm:prSet presAssocID="{385505BF-5E16-468D-8D9E-306CFF8353B4}" presName="ParentText" presStyleLbl="node1" presStyleIdx="1" presStyleCnt="3" custScaleX="128593">
        <dgm:presLayoutVars>
          <dgm:chMax val="1"/>
          <dgm:chPref val="1"/>
          <dgm:bulletEnabled val="1"/>
        </dgm:presLayoutVars>
      </dgm:prSet>
      <dgm:spPr/>
    </dgm:pt>
    <dgm:pt modelId="{00A2EAC9-6DDD-463B-9DBF-FA55F1D27192}" type="pres">
      <dgm:prSet presAssocID="{385505BF-5E16-468D-8D9E-306CFF8353B4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3B58E312-5A80-4136-8390-B98AA1B2067B}" type="pres">
      <dgm:prSet presAssocID="{4C789057-7CAE-4976-A012-615E0E0B3CCD}" presName="sibTrans" presStyleCnt="0"/>
      <dgm:spPr/>
    </dgm:pt>
    <dgm:pt modelId="{25260300-F276-48C0-9C58-53010F87C2B4}" type="pres">
      <dgm:prSet presAssocID="{7E067BA8-249D-45AF-B536-1CE10AB0E1F9}" presName="composite" presStyleCnt="0"/>
      <dgm:spPr/>
    </dgm:pt>
    <dgm:pt modelId="{D847943B-8249-4AA2-B10E-4445AB9805B7}" type="pres">
      <dgm:prSet presAssocID="{7E067BA8-249D-45AF-B536-1CE10AB0E1F9}" presName="ParentText" presStyleLbl="node1" presStyleIdx="2" presStyleCnt="3" custScaleX="129863">
        <dgm:presLayoutVars>
          <dgm:chMax val="1"/>
          <dgm:chPref val="1"/>
          <dgm:bulletEnabled val="1"/>
        </dgm:presLayoutVars>
      </dgm:prSet>
      <dgm:spPr/>
    </dgm:pt>
  </dgm:ptLst>
  <dgm:cxnLst>
    <dgm:cxn modelId="{6E34481F-2213-41C9-B60A-69B073283E2C}" srcId="{0BB5EDB6-6E69-4859-A2E6-57D720D8FA8F}" destId="{B52EA9FA-EFE8-4432-BA9C-069EA49D0413}" srcOrd="0" destOrd="0" parTransId="{BBB2100F-9A10-4118-A520-21F624382F96}" sibTransId="{19CB7E23-FA7F-455A-BD21-3A741A2C5C20}"/>
    <dgm:cxn modelId="{E06F1C62-1279-43D6-B54C-EFED0534A7E0}" type="presOf" srcId="{7E067BA8-249D-45AF-B536-1CE10AB0E1F9}" destId="{D847943B-8249-4AA2-B10E-4445AB9805B7}" srcOrd="0" destOrd="0" presId="urn:microsoft.com/office/officeart/2005/8/layout/StepDownProcess"/>
    <dgm:cxn modelId="{6B074E44-35A1-4B59-9C5B-2AAD6437B264}" type="presOf" srcId="{B52EA9FA-EFE8-4432-BA9C-069EA49D0413}" destId="{584C7579-FF65-4057-8630-C84DD56B5889}" srcOrd="0" destOrd="0" presId="urn:microsoft.com/office/officeart/2005/8/layout/StepDownProcess"/>
    <dgm:cxn modelId="{1EF15E78-D0BA-4F74-993E-DF3054925E17}" type="presOf" srcId="{0BB5EDB6-6E69-4859-A2E6-57D720D8FA8F}" destId="{813DAC3D-2D6B-46FA-9F85-E67E3CCF2509}" srcOrd="0" destOrd="0" presId="urn:microsoft.com/office/officeart/2005/8/layout/StepDownProcess"/>
    <dgm:cxn modelId="{0F5A3A90-D8F5-4CB8-B311-B2B0ECA3D09F}" srcId="{0BB5EDB6-6E69-4859-A2E6-57D720D8FA8F}" destId="{7E067BA8-249D-45AF-B536-1CE10AB0E1F9}" srcOrd="2" destOrd="0" parTransId="{3E58A65F-DBC8-4502-A77F-F80AAB3C71F1}" sibTransId="{4B50B9E7-6AF7-4384-80CD-FDCD9B40E13A}"/>
    <dgm:cxn modelId="{3A8B0E98-233F-4920-9D67-4067855229D8}" srcId="{0BB5EDB6-6E69-4859-A2E6-57D720D8FA8F}" destId="{385505BF-5E16-468D-8D9E-306CFF8353B4}" srcOrd="1" destOrd="0" parTransId="{4B566FB2-5DB1-4BE7-9F49-E506BDFDC029}" sibTransId="{4C789057-7CAE-4976-A012-615E0E0B3CCD}"/>
    <dgm:cxn modelId="{7545CC9B-6C5C-4A7B-ACB1-143895F7628D}" type="presOf" srcId="{385505BF-5E16-468D-8D9E-306CFF8353B4}" destId="{CE15FF72-62BF-48CD-9B3D-700F7A432A79}" srcOrd="0" destOrd="0" presId="urn:microsoft.com/office/officeart/2005/8/layout/StepDownProcess"/>
    <dgm:cxn modelId="{06EC6A1F-746E-4608-937B-B57B3FE07AA3}" type="presParOf" srcId="{813DAC3D-2D6B-46FA-9F85-E67E3CCF2509}" destId="{A678E9CC-A43E-479D-B1E4-4BD2CBF9FDF1}" srcOrd="0" destOrd="0" presId="urn:microsoft.com/office/officeart/2005/8/layout/StepDownProcess"/>
    <dgm:cxn modelId="{C141379E-06F8-4241-89D2-691281ADD44D}" type="presParOf" srcId="{A678E9CC-A43E-479D-B1E4-4BD2CBF9FDF1}" destId="{8FDA910E-08A2-4C07-8AB5-73C35BA2F5FA}" srcOrd="0" destOrd="0" presId="urn:microsoft.com/office/officeart/2005/8/layout/StepDownProcess"/>
    <dgm:cxn modelId="{78E37CD4-14E8-4001-8213-57DB5D143DA4}" type="presParOf" srcId="{A678E9CC-A43E-479D-B1E4-4BD2CBF9FDF1}" destId="{584C7579-FF65-4057-8630-C84DD56B5889}" srcOrd="1" destOrd="0" presId="urn:microsoft.com/office/officeart/2005/8/layout/StepDownProcess"/>
    <dgm:cxn modelId="{4C86D60B-EDF4-4995-ADF6-6FA2A67E6EB0}" type="presParOf" srcId="{A678E9CC-A43E-479D-B1E4-4BD2CBF9FDF1}" destId="{04FC73BE-C706-4351-97CD-52213CB1960F}" srcOrd="2" destOrd="0" presId="urn:microsoft.com/office/officeart/2005/8/layout/StepDownProcess"/>
    <dgm:cxn modelId="{DAB11D2D-0763-418E-8489-D56355BB35F5}" type="presParOf" srcId="{813DAC3D-2D6B-46FA-9F85-E67E3CCF2509}" destId="{F79C062A-8F09-424B-B3D4-CF7866EDE62E}" srcOrd="1" destOrd="0" presId="urn:microsoft.com/office/officeart/2005/8/layout/StepDownProcess"/>
    <dgm:cxn modelId="{56E0D807-1B36-4F38-BDD4-B1A2D7ED7CEA}" type="presParOf" srcId="{813DAC3D-2D6B-46FA-9F85-E67E3CCF2509}" destId="{3B64EF77-BD94-4A89-B818-3C523FEA573C}" srcOrd="2" destOrd="0" presId="urn:microsoft.com/office/officeart/2005/8/layout/StepDownProcess"/>
    <dgm:cxn modelId="{FFB973BD-EB0D-4B11-9536-5DB5059C35A8}" type="presParOf" srcId="{3B64EF77-BD94-4A89-B818-3C523FEA573C}" destId="{DA0FF75A-1B76-42F9-B396-1C083554B9D9}" srcOrd="0" destOrd="0" presId="urn:microsoft.com/office/officeart/2005/8/layout/StepDownProcess"/>
    <dgm:cxn modelId="{C8FA4CB0-F256-4141-B7EF-4751EA19ED9A}" type="presParOf" srcId="{3B64EF77-BD94-4A89-B818-3C523FEA573C}" destId="{CE15FF72-62BF-48CD-9B3D-700F7A432A79}" srcOrd="1" destOrd="0" presId="urn:microsoft.com/office/officeart/2005/8/layout/StepDownProcess"/>
    <dgm:cxn modelId="{FBF33B8F-CCCC-4EB6-BEC7-BE7E8A62EFC0}" type="presParOf" srcId="{3B64EF77-BD94-4A89-B818-3C523FEA573C}" destId="{00A2EAC9-6DDD-463B-9DBF-FA55F1D27192}" srcOrd="2" destOrd="0" presId="urn:microsoft.com/office/officeart/2005/8/layout/StepDownProcess"/>
    <dgm:cxn modelId="{CBF1104D-B4DD-49EC-9536-6FF24A369CAD}" type="presParOf" srcId="{813DAC3D-2D6B-46FA-9F85-E67E3CCF2509}" destId="{3B58E312-5A80-4136-8390-B98AA1B2067B}" srcOrd="3" destOrd="0" presId="urn:microsoft.com/office/officeart/2005/8/layout/StepDownProcess"/>
    <dgm:cxn modelId="{0B45D867-47F4-40ED-8E2E-0D4402B86FD5}" type="presParOf" srcId="{813DAC3D-2D6B-46FA-9F85-E67E3CCF2509}" destId="{25260300-F276-48C0-9C58-53010F87C2B4}" srcOrd="4" destOrd="0" presId="urn:microsoft.com/office/officeart/2005/8/layout/StepDownProcess"/>
    <dgm:cxn modelId="{F5B09325-260E-421B-A1B6-338856A7F545}" type="presParOf" srcId="{25260300-F276-48C0-9C58-53010F87C2B4}" destId="{D847943B-8249-4AA2-B10E-4445AB9805B7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B5EDB6-6E69-4859-A2E6-57D720D8FA8F}" type="doc">
      <dgm:prSet loTypeId="urn:microsoft.com/office/officeart/2005/8/layout/StepDownProcess" loCatId="process" qsTypeId="urn:microsoft.com/office/officeart/2005/8/quickstyle/simple3" qsCatId="simple" csTypeId="urn:microsoft.com/office/officeart/2005/8/colors/accent1_2" csCatId="accent1" phldr="1"/>
      <dgm:spPr/>
    </dgm:pt>
    <dgm:pt modelId="{B52EA9FA-EFE8-4432-BA9C-069EA49D0413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BB2100F-9A10-4118-A520-21F624382F96}" type="parTrans" cxnId="{6E34481F-2213-41C9-B60A-69B073283E2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9CB7E23-FA7F-455A-BD21-3A741A2C5C20}" type="sibTrans" cxnId="{6E34481F-2213-41C9-B60A-69B073283E2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85505BF-5E16-468D-8D9E-306CFF8353B4}">
      <dgm:prSet phldrT="[Text]" custT="1"/>
      <dgm:spPr/>
      <dgm:t>
        <a:bodyPr/>
        <a:lstStyle/>
        <a:p>
          <a:r>
            <a:rPr lang="en-US" sz="2000">
              <a:solidFill>
                <a:schemeClr val="tx1"/>
              </a:solidFill>
              <a:latin typeface="+mn-lt"/>
              <a:cs typeface="Calibri Light"/>
            </a:rPr>
            <a:t>Count output spikes</a:t>
          </a:r>
        </a:p>
      </dgm:t>
    </dgm:pt>
    <dgm:pt modelId="{4B566FB2-5DB1-4BE7-9F49-E506BDFDC029}" type="parTrans" cxnId="{3A8B0E98-233F-4920-9D67-4067855229D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C789057-7CAE-4976-A012-615E0E0B3CCD}" type="sibTrans" cxnId="{3A8B0E98-233F-4920-9D67-4067855229D8}">
      <dgm:prSet/>
      <dgm:spPr/>
      <dgm:t>
        <a:bodyPr/>
        <a:lstStyle/>
        <a:p>
          <a:endParaRPr lang="en-US"/>
        </a:p>
      </dgm:t>
    </dgm:pt>
    <dgm:pt modelId="{7E067BA8-249D-45AF-B536-1CE10AB0E1F9}">
      <dgm:prSet phldrT="[Text]" custT="1"/>
      <dgm:spPr/>
      <dgm:t>
        <a:bodyPr/>
        <a:lstStyle/>
        <a:p>
          <a:r>
            <a:rPr lang="en-US" sz="2000">
              <a:solidFill>
                <a:schemeClr val="tx1"/>
              </a:solidFill>
              <a:latin typeface="+mn-lt"/>
              <a:cs typeface="Calibri Light"/>
            </a:rPr>
            <a:t>Weighted sum of neuron weights</a:t>
          </a:r>
        </a:p>
      </dgm:t>
    </dgm:pt>
    <dgm:pt modelId="{3E58A65F-DBC8-4502-A77F-F80AAB3C71F1}" type="parTrans" cxnId="{0F5A3A90-D8F5-4CB8-B311-B2B0ECA3D09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B50B9E7-6AF7-4384-80CD-FDCD9B40E13A}" type="sibTrans" cxnId="{0F5A3A90-D8F5-4CB8-B311-B2B0ECA3D09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13DAC3D-2D6B-46FA-9F85-E67E3CCF2509}" type="pres">
      <dgm:prSet presAssocID="{0BB5EDB6-6E69-4859-A2E6-57D720D8FA8F}" presName="rootnode" presStyleCnt="0">
        <dgm:presLayoutVars>
          <dgm:chMax/>
          <dgm:chPref/>
          <dgm:dir/>
          <dgm:animLvl val="lvl"/>
        </dgm:presLayoutVars>
      </dgm:prSet>
      <dgm:spPr/>
    </dgm:pt>
    <dgm:pt modelId="{A678E9CC-A43E-479D-B1E4-4BD2CBF9FDF1}" type="pres">
      <dgm:prSet presAssocID="{B52EA9FA-EFE8-4432-BA9C-069EA49D0413}" presName="composite" presStyleCnt="0"/>
      <dgm:spPr/>
    </dgm:pt>
    <dgm:pt modelId="{8FDA910E-08A2-4C07-8AB5-73C35BA2F5FA}" type="pres">
      <dgm:prSet presAssocID="{B52EA9FA-EFE8-4432-BA9C-069EA49D0413}" presName="bentUpArrow1" presStyleLbl="alignImgPlace1" presStyleIdx="0" presStyleCnt="2"/>
      <dgm:spPr/>
    </dgm:pt>
    <dgm:pt modelId="{584C7579-FF65-4057-8630-C84DD56B5889}" type="pres">
      <dgm:prSet presAssocID="{B52EA9FA-EFE8-4432-BA9C-069EA49D0413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4FC73BE-C706-4351-97CD-52213CB1960F}" type="pres">
      <dgm:prSet presAssocID="{B52EA9FA-EFE8-4432-BA9C-069EA49D0413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F79C062A-8F09-424B-B3D4-CF7866EDE62E}" type="pres">
      <dgm:prSet presAssocID="{19CB7E23-FA7F-455A-BD21-3A741A2C5C20}" presName="sibTrans" presStyleCnt="0"/>
      <dgm:spPr/>
    </dgm:pt>
    <dgm:pt modelId="{3B64EF77-BD94-4A89-B818-3C523FEA573C}" type="pres">
      <dgm:prSet presAssocID="{385505BF-5E16-468D-8D9E-306CFF8353B4}" presName="composite" presStyleCnt="0"/>
      <dgm:spPr/>
    </dgm:pt>
    <dgm:pt modelId="{DA0FF75A-1B76-42F9-B396-1C083554B9D9}" type="pres">
      <dgm:prSet presAssocID="{385505BF-5E16-468D-8D9E-306CFF8353B4}" presName="bentUpArrow1" presStyleLbl="alignImgPlace1" presStyleIdx="1" presStyleCnt="2"/>
      <dgm:spPr/>
    </dgm:pt>
    <dgm:pt modelId="{CE15FF72-62BF-48CD-9B3D-700F7A432A79}" type="pres">
      <dgm:prSet presAssocID="{385505BF-5E16-468D-8D9E-306CFF8353B4}" presName="ParentText" presStyleLbl="node1" presStyleIdx="1" presStyleCnt="3" custScaleX="128593">
        <dgm:presLayoutVars>
          <dgm:chMax val="1"/>
          <dgm:chPref val="1"/>
          <dgm:bulletEnabled val="1"/>
        </dgm:presLayoutVars>
      </dgm:prSet>
      <dgm:spPr/>
    </dgm:pt>
    <dgm:pt modelId="{00A2EAC9-6DDD-463B-9DBF-FA55F1D27192}" type="pres">
      <dgm:prSet presAssocID="{385505BF-5E16-468D-8D9E-306CFF8353B4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3B58E312-5A80-4136-8390-B98AA1B2067B}" type="pres">
      <dgm:prSet presAssocID="{4C789057-7CAE-4976-A012-615E0E0B3CCD}" presName="sibTrans" presStyleCnt="0"/>
      <dgm:spPr/>
    </dgm:pt>
    <dgm:pt modelId="{25260300-F276-48C0-9C58-53010F87C2B4}" type="pres">
      <dgm:prSet presAssocID="{7E067BA8-249D-45AF-B536-1CE10AB0E1F9}" presName="composite" presStyleCnt="0"/>
      <dgm:spPr/>
    </dgm:pt>
    <dgm:pt modelId="{D847943B-8249-4AA2-B10E-4445AB9805B7}" type="pres">
      <dgm:prSet presAssocID="{7E067BA8-249D-45AF-B536-1CE10AB0E1F9}" presName="ParentText" presStyleLbl="node1" presStyleIdx="2" presStyleCnt="3" custScaleX="129863">
        <dgm:presLayoutVars>
          <dgm:chMax val="1"/>
          <dgm:chPref val="1"/>
          <dgm:bulletEnabled val="1"/>
        </dgm:presLayoutVars>
      </dgm:prSet>
      <dgm:spPr/>
    </dgm:pt>
  </dgm:ptLst>
  <dgm:cxnLst>
    <dgm:cxn modelId="{6E34481F-2213-41C9-B60A-69B073283E2C}" srcId="{0BB5EDB6-6E69-4859-A2E6-57D720D8FA8F}" destId="{B52EA9FA-EFE8-4432-BA9C-069EA49D0413}" srcOrd="0" destOrd="0" parTransId="{BBB2100F-9A10-4118-A520-21F624382F96}" sibTransId="{19CB7E23-FA7F-455A-BD21-3A741A2C5C20}"/>
    <dgm:cxn modelId="{E06F1C62-1279-43D6-B54C-EFED0534A7E0}" type="presOf" srcId="{7E067BA8-249D-45AF-B536-1CE10AB0E1F9}" destId="{D847943B-8249-4AA2-B10E-4445AB9805B7}" srcOrd="0" destOrd="0" presId="urn:microsoft.com/office/officeart/2005/8/layout/StepDownProcess"/>
    <dgm:cxn modelId="{6B074E44-35A1-4B59-9C5B-2AAD6437B264}" type="presOf" srcId="{B52EA9FA-EFE8-4432-BA9C-069EA49D0413}" destId="{584C7579-FF65-4057-8630-C84DD56B5889}" srcOrd="0" destOrd="0" presId="urn:microsoft.com/office/officeart/2005/8/layout/StepDownProcess"/>
    <dgm:cxn modelId="{1EF15E78-D0BA-4F74-993E-DF3054925E17}" type="presOf" srcId="{0BB5EDB6-6E69-4859-A2E6-57D720D8FA8F}" destId="{813DAC3D-2D6B-46FA-9F85-E67E3CCF2509}" srcOrd="0" destOrd="0" presId="urn:microsoft.com/office/officeart/2005/8/layout/StepDownProcess"/>
    <dgm:cxn modelId="{0F5A3A90-D8F5-4CB8-B311-B2B0ECA3D09F}" srcId="{0BB5EDB6-6E69-4859-A2E6-57D720D8FA8F}" destId="{7E067BA8-249D-45AF-B536-1CE10AB0E1F9}" srcOrd="2" destOrd="0" parTransId="{3E58A65F-DBC8-4502-A77F-F80AAB3C71F1}" sibTransId="{4B50B9E7-6AF7-4384-80CD-FDCD9B40E13A}"/>
    <dgm:cxn modelId="{3A8B0E98-233F-4920-9D67-4067855229D8}" srcId="{0BB5EDB6-6E69-4859-A2E6-57D720D8FA8F}" destId="{385505BF-5E16-468D-8D9E-306CFF8353B4}" srcOrd="1" destOrd="0" parTransId="{4B566FB2-5DB1-4BE7-9F49-E506BDFDC029}" sibTransId="{4C789057-7CAE-4976-A012-615E0E0B3CCD}"/>
    <dgm:cxn modelId="{7545CC9B-6C5C-4A7B-ACB1-143895F7628D}" type="presOf" srcId="{385505BF-5E16-468D-8D9E-306CFF8353B4}" destId="{CE15FF72-62BF-48CD-9B3D-700F7A432A79}" srcOrd="0" destOrd="0" presId="urn:microsoft.com/office/officeart/2005/8/layout/StepDownProcess"/>
    <dgm:cxn modelId="{06EC6A1F-746E-4608-937B-B57B3FE07AA3}" type="presParOf" srcId="{813DAC3D-2D6B-46FA-9F85-E67E3CCF2509}" destId="{A678E9CC-A43E-479D-B1E4-4BD2CBF9FDF1}" srcOrd="0" destOrd="0" presId="urn:microsoft.com/office/officeart/2005/8/layout/StepDownProcess"/>
    <dgm:cxn modelId="{C141379E-06F8-4241-89D2-691281ADD44D}" type="presParOf" srcId="{A678E9CC-A43E-479D-B1E4-4BD2CBF9FDF1}" destId="{8FDA910E-08A2-4C07-8AB5-73C35BA2F5FA}" srcOrd="0" destOrd="0" presId="urn:microsoft.com/office/officeart/2005/8/layout/StepDownProcess"/>
    <dgm:cxn modelId="{78E37CD4-14E8-4001-8213-57DB5D143DA4}" type="presParOf" srcId="{A678E9CC-A43E-479D-B1E4-4BD2CBF9FDF1}" destId="{584C7579-FF65-4057-8630-C84DD56B5889}" srcOrd="1" destOrd="0" presId="urn:microsoft.com/office/officeart/2005/8/layout/StepDownProcess"/>
    <dgm:cxn modelId="{4C86D60B-EDF4-4995-ADF6-6FA2A67E6EB0}" type="presParOf" srcId="{A678E9CC-A43E-479D-B1E4-4BD2CBF9FDF1}" destId="{04FC73BE-C706-4351-97CD-52213CB1960F}" srcOrd="2" destOrd="0" presId="urn:microsoft.com/office/officeart/2005/8/layout/StepDownProcess"/>
    <dgm:cxn modelId="{DAB11D2D-0763-418E-8489-D56355BB35F5}" type="presParOf" srcId="{813DAC3D-2D6B-46FA-9F85-E67E3CCF2509}" destId="{F79C062A-8F09-424B-B3D4-CF7866EDE62E}" srcOrd="1" destOrd="0" presId="urn:microsoft.com/office/officeart/2005/8/layout/StepDownProcess"/>
    <dgm:cxn modelId="{56E0D807-1B36-4F38-BDD4-B1A2D7ED7CEA}" type="presParOf" srcId="{813DAC3D-2D6B-46FA-9F85-E67E3CCF2509}" destId="{3B64EF77-BD94-4A89-B818-3C523FEA573C}" srcOrd="2" destOrd="0" presId="urn:microsoft.com/office/officeart/2005/8/layout/StepDownProcess"/>
    <dgm:cxn modelId="{FFB973BD-EB0D-4B11-9536-5DB5059C35A8}" type="presParOf" srcId="{3B64EF77-BD94-4A89-B818-3C523FEA573C}" destId="{DA0FF75A-1B76-42F9-B396-1C083554B9D9}" srcOrd="0" destOrd="0" presId="urn:microsoft.com/office/officeart/2005/8/layout/StepDownProcess"/>
    <dgm:cxn modelId="{C8FA4CB0-F256-4141-B7EF-4751EA19ED9A}" type="presParOf" srcId="{3B64EF77-BD94-4A89-B818-3C523FEA573C}" destId="{CE15FF72-62BF-48CD-9B3D-700F7A432A79}" srcOrd="1" destOrd="0" presId="urn:microsoft.com/office/officeart/2005/8/layout/StepDownProcess"/>
    <dgm:cxn modelId="{FBF33B8F-CCCC-4EB6-BEC7-BE7E8A62EFC0}" type="presParOf" srcId="{3B64EF77-BD94-4A89-B818-3C523FEA573C}" destId="{00A2EAC9-6DDD-463B-9DBF-FA55F1D27192}" srcOrd="2" destOrd="0" presId="urn:microsoft.com/office/officeart/2005/8/layout/StepDownProcess"/>
    <dgm:cxn modelId="{CBF1104D-B4DD-49EC-9536-6FF24A369CAD}" type="presParOf" srcId="{813DAC3D-2D6B-46FA-9F85-E67E3CCF2509}" destId="{3B58E312-5A80-4136-8390-B98AA1B2067B}" srcOrd="3" destOrd="0" presId="urn:microsoft.com/office/officeart/2005/8/layout/StepDownProcess"/>
    <dgm:cxn modelId="{0B45D867-47F4-40ED-8E2E-0D4402B86FD5}" type="presParOf" srcId="{813DAC3D-2D6B-46FA-9F85-E67E3CCF2509}" destId="{25260300-F276-48C0-9C58-53010F87C2B4}" srcOrd="4" destOrd="0" presId="urn:microsoft.com/office/officeart/2005/8/layout/StepDownProcess"/>
    <dgm:cxn modelId="{F5B09325-260E-421B-A1B6-338856A7F545}" type="presParOf" srcId="{25260300-F276-48C0-9C58-53010F87C2B4}" destId="{D847943B-8249-4AA2-B10E-4445AB9805B7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A910E-08A2-4C07-8AB5-73C35BA2F5FA}">
      <dsp:nvSpPr>
        <dsp:cNvPr id="0" name=""/>
        <dsp:cNvSpPr/>
      </dsp:nvSpPr>
      <dsp:spPr>
        <a:xfrm rot="5400000">
          <a:off x="304421" y="1068637"/>
          <a:ext cx="945118" cy="107598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84C7579-FF65-4057-8630-C84DD56B5889}">
      <dsp:nvSpPr>
        <dsp:cNvPr id="0" name=""/>
        <dsp:cNvSpPr/>
      </dsp:nvSpPr>
      <dsp:spPr>
        <a:xfrm>
          <a:off x="54022" y="20955"/>
          <a:ext cx="1591022" cy="111366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cs typeface="Calibri Light"/>
            </a:rPr>
            <a:t>Present image for </a:t>
          </a:r>
          <a14:m xmlns:a14="http://schemas.microsoft.com/office/drawing/2010/main">
            <m:oMath xmlns:m="http://schemas.openxmlformats.org/officeDocument/2006/math">
              <m:r>
                <a:rPr lang="en-US" sz="2000" i="1" kern="120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/>
                </a:rPr>
                <m:t>∆</m:t>
              </m:r>
              <m:r>
                <a:rPr lang="en-US" sz="20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/>
                </a:rPr>
                <m:t>𝑡</m:t>
              </m:r>
            </m:oMath>
          </a14:m>
          <a:endParaRPr lang="en-US" sz="3200" kern="1200" dirty="0">
            <a:solidFill>
              <a:schemeClr val="tx1"/>
            </a:solidFill>
            <a:latin typeface="Calibri Light"/>
            <a:cs typeface="Calibri Light"/>
          </a:endParaRPr>
        </a:p>
      </dsp:txBody>
      <dsp:txXfrm>
        <a:off x="108396" y="75329"/>
        <a:ext cx="1482274" cy="1004916"/>
      </dsp:txXfrm>
    </dsp:sp>
    <dsp:sp modelId="{04FC73BE-C706-4351-97CD-52213CB1960F}">
      <dsp:nvSpPr>
        <dsp:cNvPr id="0" name=""/>
        <dsp:cNvSpPr/>
      </dsp:nvSpPr>
      <dsp:spPr>
        <a:xfrm>
          <a:off x="1645045" y="127168"/>
          <a:ext cx="1157158" cy="900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FF75A-1B76-42F9-B396-1C083554B9D9}">
      <dsp:nvSpPr>
        <dsp:cNvPr id="0" name=""/>
        <dsp:cNvSpPr/>
      </dsp:nvSpPr>
      <dsp:spPr>
        <a:xfrm rot="5400000">
          <a:off x="1851009" y="2319650"/>
          <a:ext cx="945118" cy="107598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E15FF72-62BF-48CD-9B3D-700F7A432A79}">
      <dsp:nvSpPr>
        <dsp:cNvPr id="0" name=""/>
        <dsp:cNvSpPr/>
      </dsp:nvSpPr>
      <dsp:spPr>
        <a:xfrm>
          <a:off x="1373149" y="1271967"/>
          <a:ext cx="2045943" cy="111366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+mn-lt"/>
              <a:cs typeface="Calibri Light"/>
            </a:rPr>
            <a:t>Count output spikes</a:t>
          </a:r>
        </a:p>
      </dsp:txBody>
      <dsp:txXfrm>
        <a:off x="1427523" y="1326341"/>
        <a:ext cx="1937195" cy="1004916"/>
      </dsp:txXfrm>
    </dsp:sp>
    <dsp:sp modelId="{00A2EAC9-6DDD-463B-9DBF-FA55F1D27192}">
      <dsp:nvSpPr>
        <dsp:cNvPr id="0" name=""/>
        <dsp:cNvSpPr/>
      </dsp:nvSpPr>
      <dsp:spPr>
        <a:xfrm>
          <a:off x="3191632" y="1378181"/>
          <a:ext cx="1157158" cy="900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47943B-8249-4AA2-B10E-4445AB9805B7}">
      <dsp:nvSpPr>
        <dsp:cNvPr id="0" name=""/>
        <dsp:cNvSpPr/>
      </dsp:nvSpPr>
      <dsp:spPr>
        <a:xfrm>
          <a:off x="2692276" y="2522980"/>
          <a:ext cx="2066149" cy="111366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+mn-lt"/>
              <a:cs typeface="Calibri Light"/>
            </a:rPr>
            <a:t>Weighted sum of neuron weights</a:t>
          </a:r>
        </a:p>
      </dsp:txBody>
      <dsp:txXfrm>
        <a:off x="2746650" y="2577354"/>
        <a:ext cx="1957401" cy="10049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9001E-8DA0-48EA-92B6-A1DFBC5D97A8}" type="datetimeFigureOut">
              <a:rPr lang="en-US"/>
              <a:t>2/22/2019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C320B-53C2-457C-BF25-693AD8BB7E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37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C320B-53C2-457C-BF25-693AD8BB7E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55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C320B-53C2-457C-BF25-693AD8BB7E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06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C320B-53C2-457C-BF25-693AD8BB7E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10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C320B-53C2-457C-BF25-693AD8BB7E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72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C320B-53C2-457C-BF25-693AD8BB7EC1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83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C320B-53C2-457C-BF25-693AD8BB7E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85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C320B-53C2-457C-BF25-693AD8BB7E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5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C320B-53C2-457C-BF25-693AD8BB7E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43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C320B-53C2-457C-BF25-693AD8BB7E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09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C320B-53C2-457C-BF25-693AD8BB7E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02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C320B-53C2-457C-BF25-693AD8BB7E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01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C320B-53C2-457C-BF25-693AD8BB7EC1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57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C320B-53C2-457C-BF25-693AD8BB7EC1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48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C320B-53C2-457C-BF25-693AD8BB7EC1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59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C320B-53C2-457C-BF25-693AD8BB7EC1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64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C320B-53C2-457C-BF25-693AD8BB7E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193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C320B-53C2-457C-BF25-693AD8BB7E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93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798022" y="4325112"/>
            <a:ext cx="1063197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158EE9-213E-4F08-BF3B-964092F023C4}"/>
              </a:ext>
            </a:extLst>
          </p:cNvPr>
          <p:cNvSpPr/>
          <p:nvPr/>
        </p:nvSpPr>
        <p:spPr>
          <a:xfrm>
            <a:off x="0" y="6549442"/>
            <a:ext cx="12192000" cy="3080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A21D61-2608-4E26-A88F-54AC6731FEF0}"/>
              </a:ext>
            </a:extLst>
          </p:cNvPr>
          <p:cNvSpPr/>
          <p:nvPr/>
        </p:nvSpPr>
        <p:spPr>
          <a:xfrm>
            <a:off x="0" y="6483840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73F86F5-93F6-4AD8-9EB8-148A157843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7280" y="6571397"/>
            <a:ext cx="2472271" cy="253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68FB7B74-C212-476E-95D8-81FCECD7BC79}" type="datetime1">
              <a:rPr lang="en-US" smtClean="0"/>
              <a:pPr/>
              <a:t>2/22/2019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AF1F918-B3CB-4A7D-8D2E-DE254476E2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86185" y="6571397"/>
            <a:ext cx="4822804" cy="253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t-SNE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E8B5271-5B72-494A-8F52-68E9842B8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571397"/>
            <a:ext cx="1312025" cy="253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03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B6E8E4-1878-4423-AEC0-6F71D4A63B45}"/>
              </a:ext>
            </a:extLst>
          </p:cNvPr>
          <p:cNvSpPr/>
          <p:nvPr/>
        </p:nvSpPr>
        <p:spPr>
          <a:xfrm>
            <a:off x="0" y="6549442"/>
            <a:ext cx="12192000" cy="3080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FA8D31-4C7E-49E6-9859-4781FCA86477}"/>
              </a:ext>
            </a:extLst>
          </p:cNvPr>
          <p:cNvSpPr/>
          <p:nvPr/>
        </p:nvSpPr>
        <p:spPr>
          <a:xfrm>
            <a:off x="0" y="6483840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0575438-227B-4A07-97CC-F4F5D34D0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7280" y="6571397"/>
            <a:ext cx="2472271" cy="253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50F960B-2C8E-4139-9712-D991F47A0266}" type="datetime1">
              <a:rPr lang="en-US" smtClean="0"/>
              <a:t>2/22/2019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0308CED-3839-41B0-85E8-6319C84AB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86185" y="6571397"/>
            <a:ext cx="4822804" cy="253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t-SNE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43133B2-5215-4418-A4A3-EC851B636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571397"/>
            <a:ext cx="1312025" cy="253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03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0283B56B-C3F7-4042-BC62-894C3791AC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7280" y="6571397"/>
            <a:ext cx="2472271" cy="253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68FB7B74-C212-476E-95D8-81FCECD7BC79}" type="datetime1">
              <a:rPr lang="en-US" smtClean="0"/>
              <a:pPr/>
              <a:t>2/22/2019</a:t>
            </a:fld>
            <a:endParaRPr lang="en-US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186D1E53-CBD2-4DE9-9DFF-029738B7E6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86185" y="6571397"/>
            <a:ext cx="4822804" cy="253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t-SNE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1C69D79C-A58A-41B5-995A-D2E207B37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571397"/>
            <a:ext cx="1312025" cy="253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DAA074BB-6CB0-4386-8829-648755FE3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20513"/>
            <a:ext cx="10058400" cy="474858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FF4A604E-3861-4B83-A4D2-EDFEBFE77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40761"/>
            <a:ext cx="10058400" cy="748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8536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023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105592"/>
            <a:ext cx="4937760" cy="47635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105593"/>
            <a:ext cx="4937760" cy="47635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571397"/>
            <a:ext cx="2472271" cy="253513"/>
          </a:xfrm>
          <a:prstGeom prst="rect">
            <a:avLst/>
          </a:prstGeom>
        </p:spPr>
        <p:txBody>
          <a:bodyPr/>
          <a:lstStyle/>
          <a:p>
            <a:fld id="{D677866D-0CF3-43CE-9E8A-0B8857011EEE}" type="datetime1">
              <a:rPr lang="en-US" smtClean="0"/>
              <a:t>2/22/2019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571397"/>
            <a:ext cx="4822804" cy="2535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t-SNE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571397"/>
            <a:ext cx="1312025" cy="253513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26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4062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76903"/>
            <a:ext cx="4937760" cy="3683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54062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76903"/>
            <a:ext cx="4937760" cy="3683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571397"/>
            <a:ext cx="2472271" cy="253513"/>
          </a:xfrm>
          <a:prstGeom prst="rect">
            <a:avLst/>
          </a:prstGeom>
        </p:spPr>
        <p:txBody>
          <a:bodyPr/>
          <a:lstStyle/>
          <a:p>
            <a:fld id="{B9C41A11-E15E-481F-845C-56722DB7CF40}" type="datetime1">
              <a:rPr lang="en-US" smtClean="0"/>
              <a:t>2/22/2019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571397"/>
            <a:ext cx="4822804" cy="2535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t-SNE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58" y="6571397"/>
            <a:ext cx="1312025" cy="253513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1005DC7-F5DF-4F0F-80F6-E74359B70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40761"/>
            <a:ext cx="10058400" cy="748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54E6F2-3231-41EE-AEAB-BD199A31F3C4}"/>
              </a:ext>
            </a:extLst>
          </p:cNvPr>
          <p:cNvCxnSpPr/>
          <p:nvPr/>
        </p:nvCxnSpPr>
        <p:spPr>
          <a:xfrm>
            <a:off x="1188720" y="988907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40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0" y="6571397"/>
            <a:ext cx="2472271" cy="253513"/>
          </a:xfrm>
          <a:prstGeom prst="rect">
            <a:avLst/>
          </a:prstGeom>
        </p:spPr>
        <p:txBody>
          <a:bodyPr/>
          <a:lstStyle/>
          <a:p>
            <a:fld id="{78F29C9B-AD38-4D17-8F12-0D0B4A69805E}" type="datetime1">
              <a:rPr lang="en-US" smtClean="0"/>
              <a:t>2/22/2019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571397"/>
            <a:ext cx="4822804" cy="2535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t-SNE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900458" y="6571397"/>
            <a:ext cx="1312025" cy="253513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92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0F30CC-31B7-4DAA-9368-EE95BDD4FE52}"/>
              </a:ext>
            </a:extLst>
          </p:cNvPr>
          <p:cNvSpPr/>
          <p:nvPr/>
        </p:nvSpPr>
        <p:spPr>
          <a:xfrm>
            <a:off x="0" y="6549442"/>
            <a:ext cx="12192000" cy="3080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5261FD-54C0-4348-ACC2-453DEEFC81E7}"/>
              </a:ext>
            </a:extLst>
          </p:cNvPr>
          <p:cNvSpPr/>
          <p:nvPr/>
        </p:nvSpPr>
        <p:spPr>
          <a:xfrm>
            <a:off x="0" y="6483840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8B9BCE1-C910-4295-A791-C51770BA21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7280" y="6571397"/>
            <a:ext cx="2472271" cy="253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68FB7B74-C212-476E-95D8-81FCECD7BC79}" type="datetime1">
              <a:rPr lang="en-US" smtClean="0"/>
              <a:pPr/>
              <a:t>2/22/2019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2BBF55E-7B24-45E3-AB6A-F19A30D21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86185" y="6571397"/>
            <a:ext cx="4822804" cy="253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t-SNE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6D2AB91-E586-44FA-89FA-F3414077AD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571397"/>
            <a:ext cx="1312025" cy="253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41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87890C08-473A-4326-990B-CC166097EE4A}" type="datetime1">
              <a:rPr lang="en-US" smtClean="0"/>
              <a:t>2/22/2019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t-SNE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571397"/>
            <a:ext cx="1312025" cy="2535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49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571397"/>
            <a:ext cx="2472271" cy="253513"/>
          </a:xfrm>
          <a:prstGeom prst="rect">
            <a:avLst/>
          </a:prstGeom>
        </p:spPr>
        <p:txBody>
          <a:bodyPr/>
          <a:lstStyle/>
          <a:p>
            <a:fld id="{8B94F993-44CD-44DB-9B88-968BC2565AA8}" type="datetime1">
              <a:rPr lang="en-US" smtClean="0"/>
              <a:t>2/22/2019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571397"/>
            <a:ext cx="4822804" cy="2535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t-SNE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571397"/>
            <a:ext cx="1312025" cy="253513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80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571397"/>
            <a:ext cx="2472271" cy="253513"/>
          </a:xfrm>
          <a:prstGeom prst="rect">
            <a:avLst/>
          </a:prstGeom>
        </p:spPr>
        <p:txBody>
          <a:bodyPr/>
          <a:lstStyle/>
          <a:p>
            <a:fld id="{A8BD387F-9116-4BC1-84AB-507F13EDAA66}" type="datetime1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571397"/>
            <a:ext cx="4822804" cy="2535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t-SNE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571397"/>
            <a:ext cx="1312025" cy="253513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61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49442"/>
            <a:ext cx="12192000" cy="3080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483840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40761"/>
            <a:ext cx="10058400" cy="748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20513"/>
            <a:ext cx="10058400" cy="474858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988907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155906E-4C94-4761-BA43-B79EBBCA3F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7280" y="6571397"/>
            <a:ext cx="2472271" cy="253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68FB7B74-C212-476E-95D8-81FCECD7BC79}" type="datetime1">
              <a:rPr lang="en-US" smtClean="0"/>
              <a:pPr/>
              <a:t>2/22/2019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B1FE8B-A0E1-4CA8-970B-86CD5357D8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86185" y="6571397"/>
            <a:ext cx="4822804" cy="253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t-SNE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D5CB581-39AC-4344-9332-41105E3B2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571397"/>
            <a:ext cx="1312025" cy="253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96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4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gi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10.xml"/><Relationship Id="rId3" Type="http://schemas.openxmlformats.org/officeDocument/2006/relationships/notesSlide" Target="../notesSlides/notesSlide14.xml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29.emf"/><Relationship Id="rId10" Type="http://schemas.microsoft.com/office/2007/relationships/diagramDrawing" Target="../diagrams/drawing1.xml"/><Relationship Id="rId4" Type="http://schemas.openxmlformats.org/officeDocument/2006/relationships/oleObject" Target="../embeddings/oleObject2.bin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jpeg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5276-56DA-4BBF-B86F-02726E80D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53" y="758952"/>
            <a:ext cx="10880521" cy="3566160"/>
          </a:xfrm>
        </p:spPr>
        <p:txBody>
          <a:bodyPr/>
          <a:lstStyle/>
          <a:p>
            <a:r>
              <a:rPr lang="en-US" dirty="0"/>
              <a:t>Bayesian Spiking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6E969-C65F-4243-9DD2-F185FA3AC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288" y="4453128"/>
            <a:ext cx="10308392" cy="1143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expectation maximization &amp; Homeostatic plasticity</a:t>
            </a:r>
          </a:p>
          <a:p>
            <a:endParaRPr lang="en-US" dirty="0"/>
          </a:p>
          <a:p>
            <a:r>
              <a:rPr lang="en-US" sz="1600" dirty="0"/>
              <a:t>B</a:t>
            </a:r>
            <a:r>
              <a:rPr lang="en-US" sz="1400" dirty="0"/>
              <a:t>ased on </a:t>
            </a:r>
            <a:r>
              <a:rPr lang="en-US" sz="1400" dirty="0" err="1"/>
              <a:t>Habenschuss</a:t>
            </a:r>
            <a:r>
              <a:rPr lang="en-US" sz="1400" dirty="0"/>
              <a:t> et </a:t>
            </a:r>
            <a:r>
              <a:rPr lang="en-US" sz="1400" dirty="0" err="1"/>
              <a:t>aL.</a:t>
            </a:r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F7CAA-A448-4E55-81F4-121E7FBF11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8FB7B74-C212-476E-95D8-81FCECD7BC79}" type="datetime1">
              <a:rPr lang="en-US" smtClean="0"/>
              <a:pPr/>
              <a:t>2/22/2019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B1D3F-1AE8-48D4-83E9-011CE1A6D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Laurenz Hemmen &amp; Roland </a:t>
            </a:r>
            <a:r>
              <a:rPr lang="en-US" dirty="0" err="1"/>
              <a:t>ZImmermann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EFB4-EB75-49E6-9052-4E6619B51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57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[video-to-gif output image]">
            <a:extLst>
              <a:ext uri="{FF2B5EF4-FFF2-40B4-BE49-F238E27FC236}">
                <a16:creationId xmlns:a16="http://schemas.microsoft.com/office/drawing/2014/main" id="{21ED9338-B5C6-492D-9AF4-8081DE1252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145" y="1241537"/>
            <a:ext cx="7785151" cy="497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[animate output image]">
            <a:extLst>
              <a:ext uri="{FF2B5EF4-FFF2-40B4-BE49-F238E27FC236}">
                <a16:creationId xmlns:a16="http://schemas.microsoft.com/office/drawing/2014/main" id="{19A42DD6-3E58-4CB9-A6F1-01A92CC08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493" y="1238137"/>
            <a:ext cx="7824434" cy="499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87AB0E-C1BA-4225-89EE-40D22FB24E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8FB7B74-C212-476E-95D8-81FCECD7BC79}" type="datetime1">
              <a:rPr lang="en-US" smtClean="0"/>
              <a:pPr/>
              <a:t>2/22/2019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416D1A-7FFC-4A42-B42B-2806DAD2E6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Reproducing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04C87-C875-41B9-B871-A2159448E5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3CECFA-518F-4736-A305-47E9B0BB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Weights Distribute over the Input Space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80C1A-AB9F-44C6-8B8A-FD0802632435}"/>
              </a:ext>
            </a:extLst>
          </p:cNvPr>
          <p:cNvSpPr/>
          <p:nvPr/>
        </p:nvSpPr>
        <p:spPr>
          <a:xfrm>
            <a:off x="6483350" y="1384300"/>
            <a:ext cx="387350" cy="133350"/>
          </a:xfrm>
          <a:prstGeom prst="rect">
            <a:avLst/>
          </a:prstGeom>
          <a:solidFill>
            <a:srgbClr val="D62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1053D6-B95C-4B05-911F-DFAF1EE94D88}"/>
              </a:ext>
            </a:extLst>
          </p:cNvPr>
          <p:cNvSpPr/>
          <p:nvPr/>
        </p:nvSpPr>
        <p:spPr>
          <a:xfrm>
            <a:off x="7512050" y="1384300"/>
            <a:ext cx="387350" cy="133350"/>
          </a:xfrm>
          <a:prstGeom prst="rect">
            <a:avLst/>
          </a:prstGeom>
          <a:solidFill>
            <a:srgbClr val="8C5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8BA549-48F1-4B9D-BDB0-F1E1E251F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463" y="1354138"/>
            <a:ext cx="220662" cy="2206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8DCCF5-BBBB-47AF-A6F1-19AAA48319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676" y="1371600"/>
            <a:ext cx="163512" cy="1635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6FFD06-D878-469A-B775-2B98A5BBF9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0517" y="1377950"/>
            <a:ext cx="167807" cy="1946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AE8840-9EC9-48E2-9A68-476BE5719B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4527" y="1360487"/>
            <a:ext cx="188335" cy="2143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C44C75-0A6B-427B-A794-3347655A33FD}"/>
              </a:ext>
            </a:extLst>
          </p:cNvPr>
          <p:cNvSpPr/>
          <p:nvPr/>
        </p:nvSpPr>
        <p:spPr>
          <a:xfrm>
            <a:off x="1032737" y="1239926"/>
            <a:ext cx="1262231" cy="496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E35454-6921-4135-BBDA-707EE4755336}"/>
              </a:ext>
            </a:extLst>
          </p:cNvPr>
          <p:cNvSpPr/>
          <p:nvPr/>
        </p:nvSpPr>
        <p:spPr>
          <a:xfrm>
            <a:off x="9920323" y="1252472"/>
            <a:ext cx="1262231" cy="496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7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>
            <a:extLst>
              <a:ext uri="{FF2B5EF4-FFF2-40B4-BE49-F238E27FC236}">
                <a16:creationId xmlns:a16="http://schemas.microsoft.com/office/drawing/2014/main" id="{A0C810B4-3FB1-4B5E-92AA-460B6268F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60759" y="1174175"/>
            <a:ext cx="6331441" cy="474858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AC99BA-C140-452E-AC5C-9E729D4F1CD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8FB7B74-C212-476E-95D8-81FCECD7BC79}" type="datetime1">
              <a:rPr lang="en-US" smtClean="0"/>
              <a:pPr/>
              <a:t>2/22/2019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6E3725-7101-4315-ADEC-155D136F0F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t-SNE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F978B-8CC3-4B45-A1AD-DDC98A281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10DB36-FD8E-442B-823A-EFBC9FF88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40761"/>
            <a:ext cx="10058400" cy="748145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Ratio of Input Classes Reflected in Weights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DA6D62-AEE9-4C34-B4FE-C12E8CFF9ECD}"/>
              </a:ext>
            </a:extLst>
          </p:cNvPr>
          <p:cNvSpPr/>
          <p:nvPr/>
        </p:nvSpPr>
        <p:spPr>
          <a:xfrm rot="2040000">
            <a:off x="4275786" y="2918139"/>
            <a:ext cx="1182709" cy="159054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CAEAA53-C8BD-4CC7-B7CA-74EFC238E5F5}"/>
              </a:ext>
            </a:extLst>
          </p:cNvPr>
          <p:cNvSpPr/>
          <p:nvPr/>
        </p:nvSpPr>
        <p:spPr>
          <a:xfrm rot="-1800000">
            <a:off x="5705255" y="2258935"/>
            <a:ext cx="1848117" cy="2856963"/>
          </a:xfrm>
          <a:prstGeom prst="ellipse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995851-68C3-468B-A884-FC36E6D3723F}"/>
              </a:ext>
            </a:extLst>
          </p:cNvPr>
          <p:cNvSpPr txBox="1"/>
          <p:nvPr/>
        </p:nvSpPr>
        <p:spPr>
          <a:xfrm>
            <a:off x="4594940" y="2480658"/>
            <a:ext cx="317679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accent1"/>
                </a:solidFill>
                <a:cs typeface="Calibri"/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7B208A-35BB-40B8-9124-F2472E724A76}"/>
              </a:ext>
            </a:extLst>
          </p:cNvPr>
          <p:cNvSpPr txBox="1"/>
          <p:nvPr/>
        </p:nvSpPr>
        <p:spPr>
          <a:xfrm>
            <a:off x="6258461" y="1868911"/>
            <a:ext cx="317679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2">
                    <a:lumMod val="50000"/>
                  </a:schemeClr>
                </a:solidFill>
                <a:cs typeface="Calibri"/>
              </a:rPr>
              <a:t>8</a:t>
            </a:r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89B4CF-3408-4899-ADE7-B03173CF11FA}"/>
              </a:ext>
            </a:extLst>
          </p:cNvPr>
          <p:cNvSpPr txBox="1"/>
          <p:nvPr/>
        </p:nvSpPr>
        <p:spPr>
          <a:xfrm>
            <a:off x="699752" y="1676400"/>
            <a:ext cx="27432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Input Ratio: 2:1</a:t>
            </a:r>
            <a:endParaRPr lang="en-US" sz="2000">
              <a:cs typeface="Calibri"/>
            </a:endParaRPr>
          </a:p>
          <a:p>
            <a:r>
              <a:rPr lang="en-US" sz="2000">
                <a:solidFill>
                  <a:schemeClr val="accent1"/>
                </a:solidFill>
                <a:cs typeface="Calibri"/>
              </a:rPr>
              <a:t>→</a:t>
            </a:r>
            <a:r>
              <a:rPr lang="en-US" sz="2000">
                <a:cs typeface="Calibri"/>
              </a:rPr>
              <a:t> Neuron Ratio: 8:4</a:t>
            </a:r>
            <a:endParaRPr lang="en-US"/>
          </a:p>
        </p:txBody>
      </p:sp>
      <p:pic>
        <p:nvPicPr>
          <p:cNvPr id="15" name="Picture 1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59C8D32B-4AF9-4B2C-BEF0-C0216B5C6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802" y="2724417"/>
            <a:ext cx="1245495" cy="113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6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159A9AB-DE00-495B-A5CB-BEEC9AE8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583" y="1380723"/>
            <a:ext cx="6080974" cy="454731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415238-CE9D-46DA-8874-BD1F8400AE9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8FB7B74-C212-476E-95D8-81FCECD7BC79}" type="datetime1">
              <a:rPr lang="en-US" smtClean="0"/>
              <a:pPr/>
              <a:t>2/22/2019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3AE725-2AA8-450F-8F50-B6E3E4CED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t-SNE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6070A-2F42-4CD6-BC3E-0F761886B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7" descr="A picture containing clock, object&#10;&#10;Description generated with very high confidence">
            <a:extLst>
              <a:ext uri="{FF2B5EF4-FFF2-40B4-BE49-F238E27FC236}">
                <a16:creationId xmlns:a16="http://schemas.microsoft.com/office/drawing/2014/main" id="{6885EBC0-77BA-4443-81E1-E44214766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923735" y="1923313"/>
            <a:ext cx="2000250" cy="33147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5362DAA-87C0-4451-880C-6C392E006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Superposition of Causes if too </a:t>
            </a:r>
            <a:r>
              <a:rPr lang="en-US">
                <a:cs typeface="Calibri Light"/>
              </a:rPr>
              <a:t>Few</a:t>
            </a:r>
            <a:r>
              <a:rPr lang="en-US" dirty="0">
                <a:cs typeface="Calibri Light"/>
              </a:rPr>
              <a:t> Neurons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8402EB4-3EAB-4B3C-A1A8-CF9EA596A5A3}"/>
              </a:ext>
            </a:extLst>
          </p:cNvPr>
          <p:cNvSpPr/>
          <p:nvPr/>
        </p:nvSpPr>
        <p:spPr>
          <a:xfrm>
            <a:off x="6679842" y="3325969"/>
            <a:ext cx="474372" cy="50657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2FD180-6B06-4E44-BAE4-D8FB85D44954}"/>
              </a:ext>
            </a:extLst>
          </p:cNvPr>
          <p:cNvSpPr/>
          <p:nvPr/>
        </p:nvSpPr>
        <p:spPr>
          <a:xfrm>
            <a:off x="5713926" y="3862589"/>
            <a:ext cx="474372" cy="50657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4D6F33C-C0C4-40F2-AB42-CEED7446414B}"/>
              </a:ext>
            </a:extLst>
          </p:cNvPr>
          <p:cNvCxnSpPr/>
          <p:nvPr/>
        </p:nvCxnSpPr>
        <p:spPr>
          <a:xfrm flipV="1">
            <a:off x="6192860" y="2336711"/>
            <a:ext cx="3919469" cy="1768698"/>
          </a:xfrm>
          <a:prstGeom prst="bentConnector3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AFA4F5-67BB-4BCF-825D-D673F23BE7D4}"/>
              </a:ext>
            </a:extLst>
          </p:cNvPr>
          <p:cNvCxnSpPr/>
          <p:nvPr/>
        </p:nvCxnSpPr>
        <p:spPr>
          <a:xfrm>
            <a:off x="7125908" y="3707640"/>
            <a:ext cx="2975018" cy="785612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AC93E26-DF28-4477-A3C2-099643A5D025}"/>
              </a:ext>
            </a:extLst>
          </p:cNvPr>
          <p:cNvSpPr txBox="1"/>
          <p:nvPr/>
        </p:nvSpPr>
        <p:spPr>
          <a:xfrm>
            <a:off x="531807" y="2613392"/>
            <a:ext cx="3202422" cy="163121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accent1"/>
              </a:buClr>
              <a:buFont typeface="Arial"/>
              <a:buChar char="•"/>
            </a:pPr>
            <a:r>
              <a:rPr lang="en-US" sz="2000" dirty="0">
                <a:cs typeface="Calibri"/>
              </a:rPr>
              <a:t>Input Ratio 2:1</a:t>
            </a:r>
          </a:p>
          <a:p>
            <a:pPr marL="285750" indent="-285750">
              <a:buClr>
                <a:schemeClr val="accent1"/>
              </a:buClr>
              <a:buFont typeface="Arial"/>
              <a:buChar char="•"/>
            </a:pPr>
            <a:r>
              <a:rPr lang="en-US" sz="2000" dirty="0">
                <a:cs typeface="Calibri"/>
              </a:rPr>
              <a:t>Two output neurons cannot capture that </a:t>
            </a:r>
          </a:p>
          <a:p>
            <a:pPr marL="285750" indent="-285750">
              <a:buClr>
                <a:schemeClr val="accent1"/>
              </a:buClr>
              <a:buFont typeface="Arial"/>
              <a:buChar char="•"/>
            </a:pPr>
            <a:r>
              <a:rPr lang="en-US" sz="2000" dirty="0">
                <a:cs typeface="Calibri"/>
              </a:rPr>
              <a:t>One neuron stays between both numbers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03EF79-5FA0-40A1-B162-5106B8B909AF}"/>
              </a:ext>
            </a:extLst>
          </p:cNvPr>
          <p:cNvSpPr/>
          <p:nvPr/>
        </p:nvSpPr>
        <p:spPr>
          <a:xfrm>
            <a:off x="10100926" y="1796527"/>
            <a:ext cx="1689455" cy="1768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46848F-2933-4A42-8F10-1F7313849C55}"/>
              </a:ext>
            </a:extLst>
          </p:cNvPr>
          <p:cNvSpPr/>
          <p:nvPr/>
        </p:nvSpPr>
        <p:spPr>
          <a:xfrm>
            <a:off x="10093828" y="3496785"/>
            <a:ext cx="1689455" cy="1768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9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4" dur="indefinite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7" dur="indefinite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0" grpId="0" uiExpand="1" build="allAtOnce"/>
      <p:bldP spid="5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560CF7A-514E-4359-A8BE-AC63FA2BE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00" y="1628141"/>
            <a:ext cx="6059508" cy="455804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8A6D00-689B-4279-A683-EC201C89AC7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8FB7B74-C212-476E-95D8-81FCECD7BC79}" type="datetime1">
              <a:rPr lang="en-US" smtClean="0"/>
              <a:pPr/>
              <a:t>2/22/2019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3F0CC-CD70-42F3-9446-417BF8ED6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Timescale Dependence of Performance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79CA8-1E91-4A01-A2AE-510E92E9A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E05431-E210-40B9-A335-FB586DDE3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80" y="1262753"/>
            <a:ext cx="9133840" cy="2952143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 Homeostasis has to be much faster to ensure constant average firing rates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 Learning rates scale differently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 If bad values are chosen: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Homeostasis breaks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Ratio of neurons no </a:t>
            </a:r>
          </a:p>
          <a:p>
            <a:pPr marL="200660" lvl="1" indent="0">
              <a:buNone/>
            </a:pPr>
            <a:r>
              <a:rPr lang="en-US" dirty="0">
                <a:cs typeface="Calibri" panose="020F0502020204030204"/>
              </a:rPr>
              <a:t>   longer represents input ratio</a:t>
            </a:r>
          </a:p>
          <a:p>
            <a:pPr>
              <a:buFont typeface="Arial" panose="020F0502020204030204" pitchFamily="34" charset="0"/>
              <a:buChar char="•"/>
            </a:pPr>
            <a:endParaRPr lang="en-US" dirty="0">
              <a:cs typeface="Calibri" panose="020F050202020403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262F85-BD0F-476A-ABDF-1285AFE6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Training Highly Sensitive to Learning Rates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A0A80E-D631-4CF5-921D-178013C4ABD7}"/>
              </a:ext>
            </a:extLst>
          </p:cNvPr>
          <p:cNvSpPr/>
          <p:nvPr/>
        </p:nvSpPr>
        <p:spPr>
          <a:xfrm>
            <a:off x="6939280" y="3815080"/>
            <a:ext cx="4886960" cy="182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F36FDB-62E1-4454-A244-34C2D0A3681D}"/>
              </a:ext>
            </a:extLst>
          </p:cNvPr>
          <p:cNvSpPr/>
          <p:nvPr/>
        </p:nvSpPr>
        <p:spPr>
          <a:xfrm>
            <a:off x="6929119" y="2788920"/>
            <a:ext cx="4886960" cy="182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146F6-63D9-4C7B-8D36-2D39982E2779}"/>
              </a:ext>
            </a:extLst>
          </p:cNvPr>
          <p:cNvSpPr txBox="1"/>
          <p:nvPr/>
        </p:nvSpPr>
        <p:spPr>
          <a:xfrm>
            <a:off x="3973195" y="2693035"/>
            <a:ext cx="226568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Low firing frequency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81118B-33A8-4584-A52B-0FDEC6F62CA7}"/>
              </a:ext>
            </a:extLst>
          </p:cNvPr>
          <p:cNvSpPr txBox="1"/>
          <p:nvPr/>
        </p:nvSpPr>
        <p:spPr>
          <a:xfrm>
            <a:off x="3973194" y="370903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High firing frequency</a:t>
            </a:r>
          </a:p>
        </p:txBody>
      </p:sp>
    </p:spTree>
    <p:extLst>
      <p:ext uri="{BB962C8B-B14F-4D97-AF65-F5344CB8AC3E}">
        <p14:creationId xmlns:p14="http://schemas.microsoft.com/office/powerpoint/2010/main" val="305219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F825D62-0694-4782-B9BD-021C7F53CA2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716947" y="1183899"/>
          <a:ext cx="2561519" cy="5192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Acrobat Document" r:id="rId4" imgW="2809461" imgH="5695437" progId="Acrobat.Document.DC">
                  <p:embed/>
                </p:oleObj>
              </mc:Choice>
              <mc:Fallback>
                <p:oleObj name="Acrobat Document" r:id="rId4" imgW="2809461" imgH="5695437" progId="Acrobat.Document.DC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FF825D62-0694-4782-B9BD-021C7F53CA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16947" y="1183899"/>
                        <a:ext cx="2561519" cy="5192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F6BD64-AF35-42C2-895D-9E9F2E11C2D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8FB7B74-C212-476E-95D8-81FCECD7BC79}" type="datetime1">
              <a:rPr lang="en-US" smtClean="0"/>
              <a:pPr/>
              <a:t>2/22/2019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05F2AF-5BC9-4868-B672-5EB927CDB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Reconstruction Capacity of the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1BE2E-B392-470E-94D1-C80FBF4EC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09E9B2-FF47-49B4-818D-36F5E243C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Network is </a:t>
            </a:r>
            <a:r>
              <a:rPr lang="en-US">
                <a:cs typeface="Calibri Light"/>
              </a:rPr>
              <a:t>Able</a:t>
            </a:r>
            <a:r>
              <a:rPr lang="en-US" dirty="0">
                <a:cs typeface="Calibri Light"/>
              </a:rPr>
              <a:t> to </a:t>
            </a:r>
            <a:r>
              <a:rPr lang="en-US">
                <a:cs typeface="Calibri Light"/>
              </a:rPr>
              <a:t>Reconstruct Inputs</a:t>
            </a:r>
            <a:endParaRPr lang="en-US" dirty="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EC61B772-52A4-4CA6-9CFF-81E11C2D7D6E}"/>
              </a:ext>
            </a:extLst>
          </p:cNvPr>
          <p:cNvSpPr/>
          <p:nvPr/>
        </p:nvSpPr>
        <p:spPr>
          <a:xfrm rot="10800000" flipH="1">
            <a:off x="9304157" y="1543902"/>
            <a:ext cx="689601" cy="44091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CFFE7E-82C3-4BF2-A05B-DB8B5D7EB014}"/>
              </a:ext>
            </a:extLst>
          </p:cNvPr>
          <p:cNvSpPr txBox="1"/>
          <p:nvPr/>
        </p:nvSpPr>
        <p:spPr>
          <a:xfrm>
            <a:off x="5222977" y="3517627"/>
            <a:ext cx="1008993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/>
              <a:t>Input</a:t>
            </a:r>
            <a:endParaRPr lang="en-US" sz="2400" dirty="0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60827-313B-4CD0-ABB5-2A22FE566EFB}"/>
              </a:ext>
            </a:extLst>
          </p:cNvPr>
          <p:cNvSpPr txBox="1"/>
          <p:nvPr/>
        </p:nvSpPr>
        <p:spPr>
          <a:xfrm>
            <a:off x="10090632" y="3527099"/>
            <a:ext cx="2130096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Reconstruction</a:t>
            </a:r>
            <a:endParaRPr lang="en-US" sz="2400" dirty="0">
              <a:cs typeface="Calibri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8EAF243E-21E9-41C3-B021-61565A754584}"/>
              </a:ext>
            </a:extLst>
          </p:cNvPr>
          <p:cNvSpPr/>
          <p:nvPr/>
        </p:nvSpPr>
        <p:spPr>
          <a:xfrm flipH="1">
            <a:off x="6150025" y="1543901"/>
            <a:ext cx="689601" cy="44091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7">
                <a:extLst>
                  <a:ext uri="{FF2B5EF4-FFF2-40B4-BE49-F238E27FC236}">
                    <a16:creationId xmlns:a16="http://schemas.microsoft.com/office/drawing/2014/main" id="{9E67DBA0-5836-490A-991F-751FEA461A62}"/>
                  </a:ext>
                </a:extLst>
              </p:cNvPr>
              <p:cNvGraphicFramePr/>
              <p:nvPr>
                <p:extLst/>
              </p:nvPr>
            </p:nvGraphicFramePr>
            <p:xfrm>
              <a:off x="1283550" y="1881605"/>
              <a:ext cx="4812449" cy="36576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5" name="Diagram 7">
                <a:extLst>
                  <a:ext uri="{FF2B5EF4-FFF2-40B4-BE49-F238E27FC236}">
                    <a16:creationId xmlns:a16="http://schemas.microsoft.com/office/drawing/2014/main" id="{9E67DBA0-5836-490A-991F-751FEA461A62}"/>
                  </a:ext>
                </a:extLst>
              </p:cNvPr>
              <p:cNvGraphicFramePr/>
              <p:nvPr>
                <p:extLst/>
              </p:nvPr>
            </p:nvGraphicFramePr>
            <p:xfrm>
              <a:off x="1283550" y="1881605"/>
              <a:ext cx="4812449" cy="36576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58914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939E5B-DE2C-4507-A584-6D7730F172E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8FB7B74-C212-476E-95D8-81FCECD7BC79}" type="datetime1">
              <a:rPr lang="en-US" smtClean="0"/>
              <a:pPr/>
              <a:t>2/22/2019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48C0BB-55F6-4EE8-9B18-2657EEC10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Reconstruction Capacity of the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71C83-8777-41F9-869F-AB93D7999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DDB563-C5A1-4EAB-BA8B-B9C466BB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831" y="1540926"/>
            <a:ext cx="4269586" cy="4328168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 Network can reconstruct unseen data</a:t>
            </a:r>
            <a:br>
              <a:rPr lang="en-US" dirty="0">
                <a:cs typeface="Calibri" panose="020F0502020204030204"/>
              </a:rPr>
            </a:b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cs typeface="Calibri" panose="020F0502020204030204"/>
              </a:rPr>
              <a:t>Generative model captures input space well</a:t>
            </a:r>
            <a:endParaRPr lang="en-US" dirty="0"/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 Increasing network size improves reconstruction</a:t>
            </a:r>
          </a:p>
          <a:p>
            <a:pPr>
              <a:buFont typeface="Arial" panose="020F0502020204030204" pitchFamily="34" charset="0"/>
              <a:buChar char="•"/>
            </a:pPr>
            <a:endParaRPr lang="en-US" dirty="0"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endParaRPr lang="en-US" dirty="0"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endParaRPr lang="en-US" dirty="0">
              <a:cs typeface="Calibri" panose="020F050202020403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41EB27-4D84-4604-8F1C-C214EA21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Increases with Network Size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CD64C8-03C9-478B-821D-280E379C1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024" y="1418870"/>
            <a:ext cx="5619459" cy="4151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229ED3-50D0-4686-8317-3A563804F6EA}"/>
              </a:ext>
            </a:extLst>
          </p:cNvPr>
          <p:cNvSpPr txBox="1"/>
          <p:nvPr/>
        </p:nvSpPr>
        <p:spPr>
          <a:xfrm rot="16200000">
            <a:off x="5489078" y="4556661"/>
            <a:ext cx="57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log-</a:t>
            </a:r>
          </a:p>
        </p:txBody>
      </p:sp>
    </p:spTree>
    <p:extLst>
      <p:ext uri="{BB962C8B-B14F-4D97-AF65-F5344CB8AC3E}">
        <p14:creationId xmlns:p14="http://schemas.microsoft.com/office/powerpoint/2010/main" val="591316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DC8FE8-7F01-4283-B620-75F3B5D55F6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8FB7B74-C212-476E-95D8-81FCECD7BC79}" type="datetime1">
              <a:rPr lang="en-US" smtClean="0"/>
              <a:pPr/>
              <a:t>2/22/2019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0B645-F02C-4A28-ACF9-3B5693847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Bayesian Spiking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499CE-E7A9-4941-9BD3-CCF17C476B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DCA51E-DF9C-4639-A28F-89A3C3989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 Dynamics have two timescales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Homeostasis has to be much faster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 Too few neurons for causes lead to Learning of superposition states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 Network can reconstruct images is was not trained 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B2F7DC-2A04-473E-AE9E-F44EC4BA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Conclusion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7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90FD15-F63F-4C6D-92A6-D3F8805A3E1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8FB7B74-C212-476E-95D8-81FCECD7BC79}" type="datetime1">
              <a:rPr lang="en-US" smtClean="0"/>
              <a:pPr/>
              <a:t>2/22/2019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F95D64-152B-41BA-878C-DDB91ED1DF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t-SNE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AB439-AC27-4F66-AD18-423E02A56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464F162-8656-4265-9EBC-60184DAFF6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0" tIns="45720" rIns="0" bIns="45720" rtlCol="0" anchor="t"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Calibri" panose="020F0502020204030204"/>
                  </a:rPr>
                  <a:t> EM-Framework does not tell us which distribution to choose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/>
                      </a:rPr>
                      <m:t>)</m:t>
                    </m:r>
                  </m:oMath>
                </a14:m>
                <a:endParaRPr lang="en-US" dirty="0">
                  <a:cs typeface="Calibri" panose="020F0502020204030204"/>
                </a:endParaRPr>
              </a:p>
              <a:p>
                <a:pPr marL="578358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Calibri" panose="020F0502020204030204"/>
                  </a:rPr>
                  <a:t>Only one was tested here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Calibri" panose="020F0502020204030204"/>
                  </a:rPr>
                  <a:t> Currently one output neuron fires at a time </a:t>
                </a:r>
                <a:r>
                  <a:rPr lang="en-US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→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>
                    <a:cs typeface="Calibri" panose="020F0502020204030204"/>
                  </a:rPr>
                  <a:t>does not allow superpositions (bars from </a:t>
                </a:r>
                <a:r>
                  <a:rPr lang="en-US" dirty="0" err="1">
                    <a:cs typeface="Calibri" panose="020F0502020204030204"/>
                  </a:rPr>
                  <a:t>Földiak</a:t>
                </a:r>
                <a:r>
                  <a:rPr lang="en-US" dirty="0">
                    <a:cs typeface="Calibri" panose="020F0502020204030204"/>
                  </a:rPr>
                  <a:t>)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Calibri" panose="020F0502020204030204"/>
                  </a:rPr>
                  <a:t>Possible expansion of model to allow non-binary causes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Calibri" panose="020F0502020204030204"/>
                  </a:rPr>
                  <a:t> How could the brain determine the firing rates for the </a:t>
                </a:r>
                <a:r>
                  <a:rPr lang="en-US" dirty="0" err="1">
                    <a:cs typeface="Calibri" panose="020F0502020204030204"/>
                  </a:rPr>
                  <a:t>homeostatis</a:t>
                </a:r>
                <a:r>
                  <a:rPr lang="en-US" dirty="0">
                    <a:cs typeface="Calibri" panose="020F0502020204030204"/>
                  </a:rPr>
                  <a:t>?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464F162-8656-4265-9EBC-60184DAFF6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412" r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9CA7BDE5-F6C9-497F-838D-8C4F01358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Open Questions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8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B6078-0F23-487A-9820-C860A2004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[1]</a:t>
            </a:r>
            <a:r>
              <a:rPr lang="en-US" dirty="0"/>
              <a:t> </a:t>
            </a:r>
            <a:r>
              <a:rPr lang="en-US" dirty="0" err="1"/>
              <a:t>Habenschuss</a:t>
            </a:r>
            <a:r>
              <a:rPr lang="en-US" dirty="0"/>
              <a:t>, Stefan, Johannes Bill, and Bernhard Nessler. "Homeostatic plasticity in Bayesian spiking networks as Expectation Maximization with posterior constraints." </a:t>
            </a:r>
            <a:r>
              <a:rPr lang="en-US" i="1" dirty="0"/>
              <a:t>Advances in Neural Information Processing Systems</a:t>
            </a:r>
            <a:r>
              <a:rPr lang="en-US" dirty="0"/>
              <a:t>. 2012.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[2]</a:t>
            </a:r>
            <a:r>
              <a:rPr lang="en-US" dirty="0"/>
              <a:t> </a:t>
            </a:r>
            <a:r>
              <a:rPr lang="en-US" dirty="0" err="1"/>
              <a:t>Földiak</a:t>
            </a:r>
            <a:r>
              <a:rPr lang="en-US" dirty="0"/>
              <a:t>, Peter. "Forming sparse representations by local anti-Hebbian learning." </a:t>
            </a:r>
            <a:r>
              <a:rPr lang="en-US" i="1" dirty="0"/>
              <a:t>Biological cybernetics</a:t>
            </a:r>
            <a:r>
              <a:rPr lang="en-US" dirty="0"/>
              <a:t> 64.2 (1990): 165-170.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[3]</a:t>
            </a:r>
            <a:r>
              <a:rPr lang="en-US" dirty="0"/>
              <a:t> Nessler, Bernhard, Michael Pfeiffer, and Wolfgang </a:t>
            </a:r>
            <a:r>
              <a:rPr lang="en-US" dirty="0" err="1"/>
              <a:t>Maass</a:t>
            </a:r>
            <a:r>
              <a:rPr lang="en-US" dirty="0"/>
              <a:t>. "STDP enables spiking neurons to detect hidden causes of their inputs." </a:t>
            </a:r>
            <a:r>
              <a:rPr lang="en-US" i="1" dirty="0"/>
              <a:t>Advances in neural information processing systems</a:t>
            </a:r>
            <a:r>
              <a:rPr lang="en-US" dirty="0"/>
              <a:t>. 2009.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[4]</a:t>
            </a:r>
            <a:r>
              <a:rPr lang="en-US" dirty="0"/>
              <a:t> Keck, Christian, Cristina </a:t>
            </a:r>
            <a:r>
              <a:rPr lang="en-US" dirty="0" err="1"/>
              <a:t>Savin</a:t>
            </a:r>
            <a:r>
              <a:rPr lang="en-US" dirty="0"/>
              <a:t>, and </a:t>
            </a:r>
            <a:r>
              <a:rPr lang="en-US" dirty="0" err="1"/>
              <a:t>Jörg</a:t>
            </a:r>
            <a:r>
              <a:rPr lang="en-US" dirty="0"/>
              <a:t> </a:t>
            </a:r>
            <a:r>
              <a:rPr lang="en-US" dirty="0" err="1"/>
              <a:t>Lücke</a:t>
            </a:r>
            <a:r>
              <a:rPr lang="en-US" dirty="0"/>
              <a:t>. "Feedforward inhibition and synaptic scaling–two sides of the same coin?." </a:t>
            </a:r>
            <a:r>
              <a:rPr lang="en-US" i="1" dirty="0" err="1"/>
              <a:t>PLoS</a:t>
            </a:r>
            <a:r>
              <a:rPr lang="en-US" i="1" dirty="0"/>
              <a:t> computational biology</a:t>
            </a:r>
            <a:r>
              <a:rPr lang="en-US" dirty="0"/>
              <a:t> 8.3 (2012): e1002432.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[6]</a:t>
            </a:r>
            <a:r>
              <a:rPr lang="en-US" dirty="0"/>
              <a:t> Bishop, Christopher M. </a:t>
            </a:r>
            <a:r>
              <a:rPr lang="en-US" i="1" dirty="0"/>
              <a:t>Pattern recognition and machine learning</a:t>
            </a:r>
            <a:r>
              <a:rPr lang="en-US" dirty="0"/>
              <a:t>. springer, 2006.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[7] </a:t>
            </a:r>
            <a:r>
              <a:rPr lang="en-US" dirty="0" err="1"/>
              <a:t>Vectorstock</a:t>
            </a:r>
            <a:r>
              <a:rPr lang="en-US" dirty="0"/>
              <a:t>. </a:t>
            </a:r>
            <a:r>
              <a:rPr lang="en-US" i="1" dirty="0"/>
              <a:t>vectorstock.com/royalty-free-vector/colorful-sound-waves-vector-11771199</a:t>
            </a:r>
            <a:endParaRPr lang="en-US" i="1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cs typeface="Calibri"/>
              </a:rPr>
              <a:t>[8]</a:t>
            </a:r>
            <a:r>
              <a:rPr lang="en-US" i="1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Indiatoday</a:t>
            </a:r>
            <a:r>
              <a:rPr lang="en-US" dirty="0">
                <a:cs typeface="Calibri"/>
              </a:rPr>
              <a:t>. </a:t>
            </a:r>
            <a:r>
              <a:rPr lang="en-US" i="1" dirty="0">
                <a:cs typeface="Calibri"/>
              </a:rPr>
              <a:t>indiatoday.in/india/story/west-bengal-injured-man-in-hospital-claims-tiger-attacked-him-1188042-2018-03-13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3D9F96-B1C1-4AD7-95BD-3F6CBAD6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300836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97882B-ABB6-441F-ADA5-0D4B3DBA4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Quick Reminder</a:t>
            </a:r>
          </a:p>
          <a:p>
            <a:pPr marL="543560" lvl="1" indent="-342900">
              <a:buAutoNum type="arabicPeriod"/>
            </a:pPr>
            <a:r>
              <a:rPr lang="en-US" dirty="0">
                <a:cs typeface="Calibri"/>
              </a:rPr>
              <a:t>Generative Model</a:t>
            </a:r>
          </a:p>
          <a:p>
            <a:pPr marL="543560" lvl="1" indent="-342900">
              <a:buAutoNum type="arabicPeriod"/>
            </a:pPr>
            <a:r>
              <a:rPr lang="en-US" dirty="0"/>
              <a:t>Learning Rules</a:t>
            </a:r>
            <a:endParaRPr lang="en-US" dirty="0">
              <a:cs typeface="Calibri"/>
            </a:endParaRPr>
          </a:p>
          <a:p>
            <a:pPr marL="457200" indent="-457200">
              <a:buAutoNum type="arabicPeriod"/>
            </a:pPr>
            <a:r>
              <a:rPr lang="en-US" dirty="0"/>
              <a:t>Reproducing Results</a:t>
            </a:r>
          </a:p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Timescale Dependence of Performance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Reconstruction Capacity of the Network</a:t>
            </a:r>
            <a:endParaRPr lang="en-US" dirty="0"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cs typeface="Calibri"/>
              </a:rPr>
              <a:t>Open Questions &amp; Conclusion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58100A-7392-4665-AA52-1269FA2EA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F33DA3AD-7418-41E8-8B28-185633BCF3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86185" y="6571397"/>
            <a:ext cx="4822804" cy="253513"/>
          </a:xfrm>
        </p:spPr>
        <p:txBody>
          <a:bodyPr/>
          <a:lstStyle/>
          <a:p>
            <a:r>
              <a:rPr lang="en-US" dirty="0"/>
              <a:t>Bayesian Spiking Networks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3B6B0B1-C890-424A-BED8-B9344179A1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7280" y="6571397"/>
            <a:ext cx="2472271" cy="253513"/>
          </a:xfrm>
        </p:spPr>
        <p:txBody>
          <a:bodyPr/>
          <a:lstStyle/>
          <a:p>
            <a:fld id="{68FB7B74-C212-476E-95D8-81FCECD7BC79}" type="datetime1">
              <a:rPr lang="en-US" smtClean="0"/>
              <a:pPr/>
              <a:t>2/22/2019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743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EF9CC2-FC68-46C4-A05D-2D04969228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8FB7B74-C212-476E-95D8-81FCECD7BC79}" type="datetime1">
              <a:rPr lang="en-US" smtClean="0"/>
              <a:pPr/>
              <a:t>2/22/2019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84EB6-23E9-4266-97D6-C731D0A21E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AF305-72E2-4C38-B2C3-57A02F2FC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34E69D-997A-4C41-AAA5-AF79AFAFC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200660" lvl="1" indent="0">
              <a:buNone/>
            </a:pPr>
            <a:endParaRPr lang="en-US" sz="2000" b="0" i="1" dirty="0">
              <a:latin typeface="Cambria Math" panose="02040503050406030204" pitchFamily="18" charset="0"/>
              <a:cs typeface="Calibri" panose="020F050202020403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AA2AF3D-693E-43CD-B8F2-7CCCE00B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>
                <a:cs typeface="Calibri Light"/>
              </a:rPr>
              <a:t>Assumption: Brain has Cause-based Model of the World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34E0A3-E27B-48F0-9B29-E11E6625DAC9}"/>
              </a:ext>
            </a:extLst>
          </p:cNvPr>
          <p:cNvCxnSpPr>
            <a:cxnSpLocks/>
          </p:cNvCxnSpPr>
          <p:nvPr/>
        </p:nvCxnSpPr>
        <p:spPr>
          <a:xfrm>
            <a:off x="8728877" y="2348348"/>
            <a:ext cx="961053" cy="0"/>
          </a:xfrm>
          <a:prstGeom prst="straightConnector1">
            <a:avLst/>
          </a:prstGeom>
          <a:ln w="63500"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A696D2F-324F-44B1-9FCB-97E7241DC4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246159"/>
              </p:ext>
            </p:extLst>
          </p:nvPr>
        </p:nvGraphicFramePr>
        <p:xfrm>
          <a:off x="5363444" y="1691209"/>
          <a:ext cx="3185466" cy="1351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r:id="rId4" imgW="12698280" imgH="5409360" progId="">
                  <p:embed/>
                </p:oleObj>
              </mc:Choice>
              <mc:Fallback>
                <p:oleObj r:id="rId4" imgW="12698280" imgH="5409360" progId="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FA696D2F-324F-44B1-9FCB-97E7241DC4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3444" y="1691209"/>
                        <a:ext cx="3185466" cy="1351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B2B8570-CB89-4222-B25C-2E67ED4D8EA5}"/>
              </a:ext>
            </a:extLst>
          </p:cNvPr>
          <p:cNvSpPr txBox="1"/>
          <p:nvPr/>
        </p:nvSpPr>
        <p:spPr>
          <a:xfrm>
            <a:off x="9775939" y="2161471"/>
            <a:ext cx="85551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"Tiger"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2E5D5E-26B5-4FDF-B983-1D119FE2B9C9}"/>
              </a:ext>
            </a:extLst>
          </p:cNvPr>
          <p:cNvSpPr txBox="1"/>
          <p:nvPr/>
        </p:nvSpPr>
        <p:spPr>
          <a:xfrm>
            <a:off x="1770506" y="3301566"/>
            <a:ext cx="1316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 Cause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2A839E-CDD8-43E6-BDEC-C697DC7A5945}"/>
              </a:ext>
            </a:extLst>
          </p:cNvPr>
          <p:cNvSpPr txBox="1"/>
          <p:nvPr/>
        </p:nvSpPr>
        <p:spPr>
          <a:xfrm>
            <a:off x="9913993" y="5927847"/>
            <a:ext cx="1956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Images taken from [7, 8]</a:t>
            </a:r>
          </a:p>
        </p:txBody>
      </p:sp>
      <p:pic>
        <p:nvPicPr>
          <p:cNvPr id="12" name="Picture 12" descr="A tiger lying in the grass&#10;&#10;Description generated with very high confidence">
            <a:extLst>
              <a:ext uri="{FF2B5EF4-FFF2-40B4-BE49-F238E27FC236}">
                <a16:creationId xmlns:a16="http://schemas.microsoft.com/office/drawing/2014/main" id="{750BB622-4B5C-4042-B826-CEAFEEC79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608" y="1653606"/>
            <a:ext cx="2743200" cy="153907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1FF9EE-B2EE-430D-9C41-8F2AE244FA43}"/>
              </a:ext>
            </a:extLst>
          </p:cNvPr>
          <p:cNvCxnSpPr>
            <a:cxnSpLocks/>
          </p:cNvCxnSpPr>
          <p:nvPr/>
        </p:nvCxnSpPr>
        <p:spPr>
          <a:xfrm>
            <a:off x="4191911" y="2365864"/>
            <a:ext cx="961053" cy="0"/>
          </a:xfrm>
          <a:prstGeom prst="straightConnector1">
            <a:avLst/>
          </a:prstGeom>
          <a:ln w="63500"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9A4805D-B459-4516-AE27-6EC1BEC115DF}"/>
              </a:ext>
            </a:extLst>
          </p:cNvPr>
          <p:cNvSpPr txBox="1"/>
          <p:nvPr/>
        </p:nvSpPr>
        <p:spPr>
          <a:xfrm>
            <a:off x="5119894" y="4309193"/>
            <a:ext cx="2743200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Goal: </a:t>
            </a:r>
            <a:r>
              <a:rPr lang="en-US" sz="2000" dirty="0"/>
              <a:t>Infer P(Z|Y)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5424CC-FB60-4552-8BEF-3E31114F07D0}"/>
                  </a:ext>
                </a:extLst>
              </p:cNvPr>
              <p:cNvSpPr txBox="1"/>
              <p:nvPr/>
            </p:nvSpPr>
            <p:spPr>
              <a:xfrm>
                <a:off x="6096000" y="3301566"/>
                <a:ext cx="1956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Observation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5424CC-FB60-4552-8BEF-3E31114F0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01566"/>
                <a:ext cx="1956498" cy="369332"/>
              </a:xfrm>
              <a:prstGeom prst="rect">
                <a:avLst/>
              </a:prstGeom>
              <a:blipFill>
                <a:blip r:embed="rId7"/>
                <a:stretch>
                  <a:fillRect l="-249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3F73E6-5AE4-4B35-9117-C84FEBF6BB9D}"/>
                  </a:ext>
                </a:extLst>
              </p:cNvPr>
              <p:cNvSpPr txBox="1"/>
              <p:nvPr/>
            </p:nvSpPr>
            <p:spPr>
              <a:xfrm>
                <a:off x="9199182" y="3310137"/>
                <a:ext cx="1956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Inferred Cause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3F73E6-5AE4-4B35-9117-C84FEBF6B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182" y="3310137"/>
                <a:ext cx="1956498" cy="369332"/>
              </a:xfrm>
              <a:prstGeom prst="rect">
                <a:avLst/>
              </a:prstGeom>
              <a:blipFill>
                <a:blip r:embed="rId8"/>
                <a:stretch>
                  <a:fillRect l="-249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404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  <p:bldP spid="13" grpId="1"/>
      <p:bldP spid="15" grpId="0"/>
      <p:bldP spid="15" grpId="1"/>
      <p:bldP spid="16" grpId="0"/>
      <p:bldP spid="1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0943EF-4C7D-4BD3-99EB-797BBC8B652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8FB7B74-C212-476E-95D8-81FCECD7BC79}" type="datetime1">
              <a:rPr lang="en-US" smtClean="0"/>
              <a:pPr/>
              <a:t>2/22/2019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3E9215-EAA1-451E-9223-0601D9C211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9C404-7BA2-4FD2-B3B4-CAEE8DA06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4DD7546-9680-4E70-B630-E653CD944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40761"/>
            <a:ext cx="10513848" cy="748145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Generative Model and Corresponding Network</a:t>
            </a:r>
            <a:endParaRPr lang="en-US"/>
          </a:p>
        </p:txBody>
      </p:sp>
      <p:pic>
        <p:nvPicPr>
          <p:cNvPr id="8" name="Picture 7" descr="A close up of a clock&#10;&#10;Description generated with high confidence">
            <a:extLst>
              <a:ext uri="{FF2B5EF4-FFF2-40B4-BE49-F238E27FC236}">
                <a16:creationId xmlns:a16="http://schemas.microsoft.com/office/drawing/2014/main" id="{4E11F742-D6E7-437E-B588-6F79F686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311" y="1413627"/>
            <a:ext cx="3633843" cy="4426840"/>
          </a:xfrm>
          <a:prstGeom prst="rect">
            <a:avLst/>
          </a:prstGeom>
        </p:spPr>
      </p:pic>
      <p:pic>
        <p:nvPicPr>
          <p:cNvPr id="10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2784AA49-938D-4141-8E14-DC4462078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520" y="4058744"/>
            <a:ext cx="5314990" cy="1106028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1C63D6B-457E-4885-BF95-B1766C540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89823"/>
            <a:ext cx="6274677" cy="3049408"/>
          </a:xfrm>
        </p:spPr>
        <p:txBody>
          <a:bodyPr vert="horz" lIns="0" tIns="45720" rIns="0" bIns="45720" rtlCol="0" anchor="t">
            <a:normAutofit/>
          </a:bodyPr>
          <a:lstStyle/>
          <a:p>
            <a:pPr marL="457200" indent="-457200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Inputs are caused by different causes, represented by different neurons</a:t>
            </a:r>
          </a:p>
          <a:p>
            <a:pPr marL="457200" indent="-457200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Causes are exclusive – Only one neuron is active at a time</a:t>
            </a:r>
          </a:p>
          <a:p>
            <a:pPr marL="457200" indent="-457200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Expectation Maximization can be used to derive learning rule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EC4D7-2286-414C-86E9-34F66F28F6A8}"/>
              </a:ext>
            </a:extLst>
          </p:cNvPr>
          <p:cNvSpPr txBox="1"/>
          <p:nvPr/>
        </p:nvSpPr>
        <p:spPr>
          <a:xfrm>
            <a:off x="3144708" y="5591387"/>
            <a:ext cx="1167297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Weights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BCDAF-DC7B-4A6A-81BB-1A3A9C2BE4D6}"/>
              </a:ext>
            </a:extLst>
          </p:cNvPr>
          <p:cNvSpPr txBox="1"/>
          <p:nvPr/>
        </p:nvSpPr>
        <p:spPr>
          <a:xfrm>
            <a:off x="4609136" y="5592398"/>
            <a:ext cx="992773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81D3FF-C853-4146-B9C1-11B6360A870C}"/>
              </a:ext>
            </a:extLst>
          </p:cNvPr>
          <p:cNvSpPr txBox="1"/>
          <p:nvPr/>
        </p:nvSpPr>
        <p:spPr>
          <a:xfrm>
            <a:off x="5592280" y="5594915"/>
            <a:ext cx="2197571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Intrinsic Excitability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EB54F1-A8A5-4AC2-A913-0E778053F08A}"/>
              </a:ext>
            </a:extLst>
          </p:cNvPr>
          <p:cNvCxnSpPr/>
          <p:nvPr/>
        </p:nvCxnSpPr>
        <p:spPr>
          <a:xfrm flipH="1">
            <a:off x="3714821" y="4721602"/>
            <a:ext cx="647228" cy="7544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D97CAC-8E1A-428D-A07A-8F6CE8FA0B0A}"/>
              </a:ext>
            </a:extLst>
          </p:cNvPr>
          <p:cNvCxnSpPr/>
          <p:nvPr/>
        </p:nvCxnSpPr>
        <p:spPr>
          <a:xfrm flipH="1">
            <a:off x="5002390" y="4742933"/>
            <a:ext cx="50423" cy="8406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C49CF4-EA67-4FAD-A252-0552E2F74DC2}"/>
              </a:ext>
            </a:extLst>
          </p:cNvPr>
          <p:cNvCxnSpPr>
            <a:cxnSpLocks/>
          </p:cNvCxnSpPr>
          <p:nvPr/>
        </p:nvCxnSpPr>
        <p:spPr>
          <a:xfrm>
            <a:off x="6404093" y="4692886"/>
            <a:ext cx="115523" cy="8967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69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999CF312-05AE-4A2D-A024-F72491E5A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41" y="1244774"/>
            <a:ext cx="4220163" cy="87830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E43FD5-6DD4-47F8-A676-E3B1E980832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8FB7B74-C212-476E-95D8-81FCECD7BC79}" type="datetime1">
              <a:rPr lang="en-US" smtClean="0"/>
              <a:pPr/>
              <a:t>2/22/2019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3F758-DAFD-4376-9471-E52617148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C863D-C2C9-4A64-B008-D124043BC7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AEEF23-56D1-4C35-AE2F-7480E7633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Learning Rules: Weight Update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2A8B3-8660-4FA7-B6F2-B70AB8D6200D}"/>
              </a:ext>
            </a:extLst>
          </p:cNvPr>
          <p:cNvSpPr txBox="1"/>
          <p:nvPr/>
        </p:nvSpPr>
        <p:spPr>
          <a:xfrm>
            <a:off x="2372548" y="2523067"/>
            <a:ext cx="1167297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Weights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9A893D-83D2-4492-96DC-C74DAF35BFD1}"/>
              </a:ext>
            </a:extLst>
          </p:cNvPr>
          <p:cNvSpPr txBox="1"/>
          <p:nvPr/>
        </p:nvSpPr>
        <p:spPr>
          <a:xfrm>
            <a:off x="3776016" y="2534238"/>
            <a:ext cx="992773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/>
              <a:t>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487767-5565-425E-B838-3ADC02A7313A}"/>
              </a:ext>
            </a:extLst>
          </p:cNvPr>
          <p:cNvSpPr txBox="1"/>
          <p:nvPr/>
        </p:nvSpPr>
        <p:spPr>
          <a:xfrm>
            <a:off x="4972520" y="2526595"/>
            <a:ext cx="2197571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Intrinsic Excitability</a:t>
            </a:r>
            <a:endParaRPr lang="en-US" sz="2000" err="1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DC2E70-FA35-4E51-9678-3983A2ACA2B7}"/>
              </a:ext>
            </a:extLst>
          </p:cNvPr>
          <p:cNvCxnSpPr/>
          <p:nvPr/>
        </p:nvCxnSpPr>
        <p:spPr>
          <a:xfrm flipH="1">
            <a:off x="2861381" y="1744722"/>
            <a:ext cx="647228" cy="7544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1C74E4-1869-418B-BC33-39A355E3BF35}"/>
              </a:ext>
            </a:extLst>
          </p:cNvPr>
          <p:cNvCxnSpPr/>
          <p:nvPr/>
        </p:nvCxnSpPr>
        <p:spPr>
          <a:xfrm>
            <a:off x="3914893" y="1755893"/>
            <a:ext cx="274697" cy="8203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621B94-9B5F-4E18-9EA1-D68FC9F20325}"/>
              </a:ext>
            </a:extLst>
          </p:cNvPr>
          <p:cNvCxnSpPr>
            <a:cxnSpLocks/>
          </p:cNvCxnSpPr>
          <p:nvPr/>
        </p:nvCxnSpPr>
        <p:spPr>
          <a:xfrm>
            <a:off x="5184893" y="1746486"/>
            <a:ext cx="613363" cy="7544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1B65335B-5443-4483-A8CC-65EECD779D6F}"/>
              </a:ext>
            </a:extLst>
          </p:cNvPr>
          <p:cNvSpPr/>
          <p:nvPr/>
        </p:nvSpPr>
        <p:spPr>
          <a:xfrm rot="16200000" flipH="1">
            <a:off x="5064486" y="4359606"/>
            <a:ext cx="626007" cy="11878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F643C-22D0-4267-8F11-807AFC242AED}"/>
              </a:ext>
            </a:extLst>
          </p:cNvPr>
          <p:cNvSpPr txBox="1"/>
          <p:nvPr/>
        </p:nvSpPr>
        <p:spPr>
          <a:xfrm>
            <a:off x="4009061" y="5411141"/>
            <a:ext cx="27432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Update only weights to neuron that fires now</a:t>
            </a:r>
            <a:endParaRPr lang="en-US" sz="2000">
              <a:cs typeface="Calibri"/>
            </a:endParaRP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97B793A6-9386-496D-8C66-1DCA1D0F31C1}"/>
              </a:ext>
            </a:extLst>
          </p:cNvPr>
          <p:cNvSpPr/>
          <p:nvPr/>
        </p:nvSpPr>
        <p:spPr>
          <a:xfrm rot="16200000" flipH="1">
            <a:off x="8472037" y="2746236"/>
            <a:ext cx="689601" cy="43509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E7E1CE-651B-4876-8C86-F8A3BB30BB0B}"/>
              </a:ext>
            </a:extLst>
          </p:cNvPr>
          <p:cNvSpPr txBox="1"/>
          <p:nvPr/>
        </p:nvSpPr>
        <p:spPr>
          <a:xfrm>
            <a:off x="6942667" y="5344159"/>
            <a:ext cx="3924771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cs typeface="Calibri"/>
              </a:rPr>
              <a:t>Match weight to input frequency</a:t>
            </a:r>
          </a:p>
        </p:txBody>
      </p:sp>
      <p:pic>
        <p:nvPicPr>
          <p:cNvPr id="5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F7128C4-B38F-4F03-9B7E-7966AD313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80" y="3718528"/>
            <a:ext cx="9926320" cy="77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6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/>
      <p:bldP spid="24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999CF312-05AE-4A2D-A024-F72491E5A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41" y="1244774"/>
            <a:ext cx="4220163" cy="87830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E43FD5-6DD4-47F8-A676-E3B1E980832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8FB7B74-C212-476E-95D8-81FCECD7BC79}" type="datetime1">
              <a:rPr lang="en-US" smtClean="0"/>
              <a:pPr/>
              <a:t>2/22/2019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3F758-DAFD-4376-9471-E52617148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C863D-C2C9-4A64-B008-D124043BC7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AEEF23-56D1-4C35-AE2F-7480E7633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Learning Rules: Homeostatic plasticity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2A8B3-8660-4FA7-B6F2-B70AB8D6200D}"/>
              </a:ext>
            </a:extLst>
          </p:cNvPr>
          <p:cNvSpPr txBox="1"/>
          <p:nvPr/>
        </p:nvSpPr>
        <p:spPr>
          <a:xfrm>
            <a:off x="2372548" y="2523067"/>
            <a:ext cx="1167297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Weights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9A893D-83D2-4492-96DC-C74DAF35BFD1}"/>
              </a:ext>
            </a:extLst>
          </p:cNvPr>
          <p:cNvSpPr txBox="1"/>
          <p:nvPr/>
        </p:nvSpPr>
        <p:spPr>
          <a:xfrm>
            <a:off x="3776016" y="2534238"/>
            <a:ext cx="1027808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/>
              <a:t>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487767-5565-425E-B838-3ADC02A7313A}"/>
              </a:ext>
            </a:extLst>
          </p:cNvPr>
          <p:cNvSpPr txBox="1"/>
          <p:nvPr/>
        </p:nvSpPr>
        <p:spPr>
          <a:xfrm>
            <a:off x="4972520" y="2526595"/>
            <a:ext cx="2302674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Intrinsic Excitability</a:t>
            </a:r>
            <a:endParaRPr lang="en-US" sz="2000" err="1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DC2E70-FA35-4E51-9678-3983A2ACA2B7}"/>
              </a:ext>
            </a:extLst>
          </p:cNvPr>
          <p:cNvCxnSpPr/>
          <p:nvPr/>
        </p:nvCxnSpPr>
        <p:spPr>
          <a:xfrm flipH="1">
            <a:off x="2861381" y="1744722"/>
            <a:ext cx="647228" cy="7544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1C74E4-1869-418B-BC33-39A355E3BF35}"/>
              </a:ext>
            </a:extLst>
          </p:cNvPr>
          <p:cNvCxnSpPr/>
          <p:nvPr/>
        </p:nvCxnSpPr>
        <p:spPr>
          <a:xfrm>
            <a:off x="3914893" y="1755893"/>
            <a:ext cx="274697" cy="8203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621B94-9B5F-4E18-9EA1-D68FC9F20325}"/>
              </a:ext>
            </a:extLst>
          </p:cNvPr>
          <p:cNvCxnSpPr>
            <a:cxnSpLocks/>
          </p:cNvCxnSpPr>
          <p:nvPr/>
        </p:nvCxnSpPr>
        <p:spPr>
          <a:xfrm>
            <a:off x="5184893" y="1746486"/>
            <a:ext cx="613363" cy="7544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ight Brace 4">
            <a:extLst>
              <a:ext uri="{FF2B5EF4-FFF2-40B4-BE49-F238E27FC236}">
                <a16:creationId xmlns:a16="http://schemas.microsoft.com/office/drawing/2014/main" id="{98758D5E-A835-4A48-B0B4-CF5587820474}"/>
              </a:ext>
            </a:extLst>
          </p:cNvPr>
          <p:cNvSpPr/>
          <p:nvPr/>
        </p:nvSpPr>
        <p:spPr>
          <a:xfrm rot="16200000" flipH="1">
            <a:off x="6067692" y="4050666"/>
            <a:ext cx="634661" cy="24239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C0D5E1-CF5F-4843-8F82-71548CB87B47}"/>
              </a:ext>
            </a:extLst>
          </p:cNvPr>
          <p:cNvSpPr txBox="1"/>
          <p:nvPr/>
        </p:nvSpPr>
        <p:spPr>
          <a:xfrm>
            <a:off x="5017911" y="5636166"/>
            <a:ext cx="2743200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Target firing rate</a:t>
            </a:r>
            <a:endParaRPr lang="en-US" dirty="0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2B81AC05-4644-4693-A6D4-5B21BB6672E2}"/>
              </a:ext>
            </a:extLst>
          </p:cNvPr>
          <p:cNvSpPr/>
          <p:nvPr/>
        </p:nvSpPr>
        <p:spPr>
          <a:xfrm rot="16200000" flipH="1">
            <a:off x="9074299" y="4290367"/>
            <a:ext cx="644821" cy="19140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7D109D-99B9-4E08-9905-6D69F3B6D894}"/>
              </a:ext>
            </a:extLst>
          </p:cNvPr>
          <p:cNvSpPr txBox="1"/>
          <p:nvPr/>
        </p:nvSpPr>
        <p:spPr>
          <a:xfrm>
            <a:off x="8029619" y="5636166"/>
            <a:ext cx="2743200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cs typeface="Calibri"/>
              </a:rPr>
              <a:t>Does neuron fire now?</a:t>
            </a:r>
            <a:endParaRPr lang="en-US"/>
          </a:p>
        </p:txBody>
      </p:sp>
      <p:pic>
        <p:nvPicPr>
          <p:cNvPr id="10" name="Picture 1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2147C18-97FB-4738-BB53-3E6A7D44E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474" y="1242329"/>
            <a:ext cx="3458162" cy="1908601"/>
          </a:xfrm>
          <a:prstGeom prst="rect">
            <a:avLst/>
          </a:prstGeom>
        </p:spPr>
      </p:pic>
      <p:pic>
        <p:nvPicPr>
          <p:cNvPr id="17" name="Picture 2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737E1D1-4713-4C6F-A631-4B3227788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4041996"/>
            <a:ext cx="8747760" cy="7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9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20" grpId="0" animBg="1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795BD-F96B-4786-A302-34CAD4D73E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8FB7B74-C212-476E-95D8-81FCECD7BC79}" type="datetime1">
              <a:rPr lang="en-US" smtClean="0"/>
              <a:pPr/>
              <a:t>2/22/2019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25E533-C3B1-4293-97BE-DBECF85B67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03B70-E73E-49AB-8E49-AE9E824AE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8138E-2EA4-4671-A23B-63AD5E09D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 Work on binarized MNIST images (digits)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 One input neuron per pixel </a:t>
            </a:r>
            <a:r>
              <a:rPr lang="en-US" dirty="0">
                <a:solidFill>
                  <a:schemeClr val="accent1"/>
                </a:solidFill>
                <a:latin typeface="Calibri"/>
                <a:cs typeface="Calibri"/>
              </a:rPr>
              <a:t>→</a:t>
            </a:r>
            <a:r>
              <a:rPr lang="en-US" dirty="0">
                <a:latin typeface="Calibri"/>
                <a:cs typeface="Calibri"/>
              </a:rPr>
              <a:t> 784 inputs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/>
                <a:cs typeface="Calibri"/>
              </a:rPr>
              <a:t> Present every image for 0.250s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DC449D0-9650-4C8F-992D-CEDC8ACB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 Preparation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27E152-32C4-4A98-B220-8A9F7FDFB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742" y="1227405"/>
            <a:ext cx="2913978" cy="12048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572FEB-82A1-4F82-885D-4765F5C2713A}"/>
              </a:ext>
            </a:extLst>
          </p:cNvPr>
          <p:cNvSpPr txBox="1"/>
          <p:nvPr/>
        </p:nvSpPr>
        <p:spPr>
          <a:xfrm>
            <a:off x="9972716" y="6136280"/>
            <a:ext cx="1780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Images taken from [3]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0896FD-1923-4E4B-A809-5D10890AB25F}"/>
              </a:ext>
            </a:extLst>
          </p:cNvPr>
          <p:cNvSpPr txBox="1"/>
          <p:nvPr/>
        </p:nvSpPr>
        <p:spPr>
          <a:xfrm>
            <a:off x="1238250" y="3315565"/>
            <a:ext cx="40100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Habenschuss</a:t>
            </a:r>
            <a:r>
              <a:rPr lang="en-US" sz="2000" dirty="0">
                <a:solidFill>
                  <a:schemeClr val="accent1"/>
                </a:solidFill>
              </a:rPr>
              <a:t> et al.</a:t>
            </a:r>
          </a:p>
          <a:p>
            <a:pPr lvl="1">
              <a:buClr>
                <a:schemeClr val="accent1"/>
              </a:buClr>
            </a:pPr>
            <a:r>
              <a:rPr lang="en-US" dirty="0"/>
              <a:t>Model input as Poisson spike trains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B0407E-F994-4194-A843-F4FAE94DB4B4}"/>
              </a:ext>
            </a:extLst>
          </p:cNvPr>
          <p:cNvSpPr txBox="1"/>
          <p:nvPr/>
        </p:nvSpPr>
        <p:spPr>
          <a:xfrm>
            <a:off x="6953887" y="3315479"/>
            <a:ext cx="40100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Ours</a:t>
            </a:r>
          </a:p>
          <a:p>
            <a:pPr lvl="1">
              <a:buClr>
                <a:schemeClr val="accent1"/>
              </a:buClr>
            </a:pPr>
            <a:r>
              <a:rPr lang="en-US" dirty="0"/>
              <a:t>Model input as constant values </a:t>
            </a:r>
          </a:p>
        </p:txBody>
      </p:sp>
    </p:spTree>
    <p:extLst>
      <p:ext uri="{BB962C8B-B14F-4D97-AF65-F5344CB8AC3E}">
        <p14:creationId xmlns:p14="http://schemas.microsoft.com/office/powerpoint/2010/main" val="206806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F860664-017B-4C50-9B85-BA07619F4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084" y="3568311"/>
            <a:ext cx="4023220" cy="27113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D7AE01-E775-4ED5-9C7D-54719A72E88B}"/>
              </a:ext>
            </a:extLst>
          </p:cNvPr>
          <p:cNvSpPr/>
          <p:nvPr/>
        </p:nvSpPr>
        <p:spPr>
          <a:xfrm>
            <a:off x="5595321" y="3661648"/>
            <a:ext cx="500679" cy="2088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DDB527-7F6E-4133-B79F-4BC34C8824E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8FB7B74-C212-476E-95D8-81FCECD7BC79}" type="datetime1">
              <a:rPr lang="en-US" smtClean="0"/>
              <a:pPr/>
              <a:t>2/22/2019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28779-BCEA-48D5-B4AD-D02D82049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Reproducing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37192-5A40-4F7C-AFA3-02F57FEC7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65FBB45-8775-45D7-B40B-ED8150FD7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92670" y="3543305"/>
            <a:ext cx="4023220" cy="271134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DC6D1CE-FA78-48D8-84E8-884FEF043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40761"/>
            <a:ext cx="10443779" cy="748145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Network Learns Sparse Coding</a:t>
            </a:r>
          </a:p>
        </p:txBody>
      </p:sp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29873F5-ED77-4F91-AF8E-258E696F8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9144" y="1025383"/>
            <a:ext cx="7657826" cy="240267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E52214-D84E-42B5-BCF2-52EA0FEBC39F}"/>
              </a:ext>
            </a:extLst>
          </p:cNvPr>
          <p:cNvCxnSpPr>
            <a:cxnSpLocks/>
          </p:cNvCxnSpPr>
          <p:nvPr/>
        </p:nvCxnSpPr>
        <p:spPr>
          <a:xfrm>
            <a:off x="5566075" y="2150293"/>
            <a:ext cx="406319" cy="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1486D6-6998-487E-A148-375D869F2CF5}"/>
              </a:ext>
            </a:extLst>
          </p:cNvPr>
          <p:cNvCxnSpPr>
            <a:cxnSpLocks/>
          </p:cNvCxnSpPr>
          <p:nvPr/>
        </p:nvCxnSpPr>
        <p:spPr>
          <a:xfrm>
            <a:off x="5595321" y="4803341"/>
            <a:ext cx="406319" cy="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ight Brace 4">
            <a:extLst>
              <a:ext uri="{FF2B5EF4-FFF2-40B4-BE49-F238E27FC236}">
                <a16:creationId xmlns:a16="http://schemas.microsoft.com/office/drawing/2014/main" id="{357BB017-90A7-40A6-AD50-B9F90D7B8035}"/>
              </a:ext>
            </a:extLst>
          </p:cNvPr>
          <p:cNvSpPr/>
          <p:nvPr/>
        </p:nvSpPr>
        <p:spPr>
          <a:xfrm>
            <a:off x="9446756" y="1226372"/>
            <a:ext cx="232639" cy="17427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1790E8D-890E-4BD1-BC22-823B9A7736F4}"/>
              </a:ext>
            </a:extLst>
          </p:cNvPr>
          <p:cNvSpPr/>
          <p:nvPr/>
        </p:nvSpPr>
        <p:spPr>
          <a:xfrm>
            <a:off x="9536585" y="3888890"/>
            <a:ext cx="232639" cy="17427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B8EFC2-48D0-49D7-91FD-83A19AAEF9AE}"/>
              </a:ext>
            </a:extLst>
          </p:cNvPr>
          <p:cNvSpPr txBox="1"/>
          <p:nvPr/>
        </p:nvSpPr>
        <p:spPr>
          <a:xfrm>
            <a:off x="9750150" y="1927551"/>
            <a:ext cx="1728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Habenschuss</a:t>
            </a:r>
            <a:r>
              <a:rPr lang="en-US" sz="1600" dirty="0"/>
              <a:t> et al.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4A1833-A56C-4A77-930D-F178D154330C}"/>
              </a:ext>
            </a:extLst>
          </p:cNvPr>
          <p:cNvSpPr txBox="1"/>
          <p:nvPr/>
        </p:nvSpPr>
        <p:spPr>
          <a:xfrm>
            <a:off x="9812188" y="4559508"/>
            <a:ext cx="577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Ours</a:t>
            </a:r>
          </a:p>
        </p:txBody>
      </p:sp>
    </p:spTree>
    <p:extLst>
      <p:ext uri="{BB962C8B-B14F-4D97-AF65-F5344CB8AC3E}">
        <p14:creationId xmlns:p14="http://schemas.microsoft.com/office/powerpoint/2010/main" val="345433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87AB0E-C1BA-4225-89EE-40D22FB24E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8FB7B74-C212-476E-95D8-81FCECD7BC79}" type="datetime1">
              <a:rPr lang="en-US" smtClean="0"/>
              <a:pPr/>
              <a:t>2/22/2019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416D1A-7FFC-4A42-B42B-2806DAD2E6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Reproducing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04C87-C875-41B9-B871-A2159448E5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3CECFA-518F-4736-A305-47E9B0BB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Temporal Evolution of Weights</a:t>
            </a:r>
            <a:endParaRPr lang="en-US"/>
          </a:p>
        </p:txBody>
      </p:sp>
      <p:pic>
        <p:nvPicPr>
          <p:cNvPr id="5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A909CB2-FE19-412C-9F63-B6B26735E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48" y="1962150"/>
            <a:ext cx="2209800" cy="2933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C473F9-06AB-4E0B-9F8A-9D9E4F2FDBF4}"/>
              </a:ext>
            </a:extLst>
          </p:cNvPr>
          <p:cNvSpPr txBox="1"/>
          <p:nvPr/>
        </p:nvSpPr>
        <p:spPr>
          <a:xfrm>
            <a:off x="1019119" y="5318080"/>
            <a:ext cx="1728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Habenschuss</a:t>
            </a:r>
            <a:r>
              <a:rPr lang="en-US" sz="1600" dirty="0"/>
              <a:t> et al.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F45F7-CF43-47D3-8088-91BA0E55EBE1}"/>
              </a:ext>
            </a:extLst>
          </p:cNvPr>
          <p:cNvSpPr txBox="1"/>
          <p:nvPr/>
        </p:nvSpPr>
        <p:spPr>
          <a:xfrm>
            <a:off x="7062588" y="5244661"/>
            <a:ext cx="577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Ours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CEFE44C-4F65-4DCE-A527-03315003B9C2}"/>
              </a:ext>
            </a:extLst>
          </p:cNvPr>
          <p:cNvSpPr/>
          <p:nvPr/>
        </p:nvSpPr>
        <p:spPr>
          <a:xfrm rot="5400000">
            <a:off x="1606190" y="4086423"/>
            <a:ext cx="253514" cy="22098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315F8F0D-8A79-44C7-BD90-15BE9DA6B39A}"/>
              </a:ext>
            </a:extLst>
          </p:cNvPr>
          <p:cNvSpPr/>
          <p:nvPr/>
        </p:nvSpPr>
        <p:spPr>
          <a:xfrm rot="5400000">
            <a:off x="7272218" y="817869"/>
            <a:ext cx="157823" cy="86362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[video-to-gif output image]">
            <a:extLst>
              <a:ext uri="{FF2B5EF4-FFF2-40B4-BE49-F238E27FC236}">
                <a16:creationId xmlns:a16="http://schemas.microsoft.com/office/drawing/2014/main" id="{76DB1050-182F-47B6-81BD-AA1BBF1D0EC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478" y="1993095"/>
            <a:ext cx="8556473" cy="290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[animate output image]">
            <a:extLst>
              <a:ext uri="{FF2B5EF4-FFF2-40B4-BE49-F238E27FC236}">
                <a16:creationId xmlns:a16="http://schemas.microsoft.com/office/drawing/2014/main" id="{6435ADDF-4045-4A22-83BB-39D70ABAF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468" y="1993095"/>
            <a:ext cx="8556471" cy="290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22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range_Theme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ange_Theme" id="{13A552D9-4D7B-4C11-AE1A-B9C6A10099E1}" vid="{47FE3732-697F-4933-97EB-B89F03DB44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Orange_Theme</Template>
  <TotalTime>2779</TotalTime>
  <Words>423</Words>
  <Application>Microsoft Office PowerPoint</Application>
  <PresentationFormat>Widescreen</PresentationFormat>
  <Paragraphs>172</Paragraphs>
  <Slides>18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Orange_Theme</vt:lpstr>
      <vt:lpstr>Acrobat Document</vt:lpstr>
      <vt:lpstr>Bayesian Spiking Networks</vt:lpstr>
      <vt:lpstr>Content</vt:lpstr>
      <vt:lpstr>Assumption: Brain has Cause-based Model of the World</vt:lpstr>
      <vt:lpstr>Generative Model and Corresponding Network</vt:lpstr>
      <vt:lpstr>Learning Rules: Weight Update</vt:lpstr>
      <vt:lpstr>Learning Rules: Homeostatic plasticity</vt:lpstr>
      <vt:lpstr>Data Preparation</vt:lpstr>
      <vt:lpstr>Network Learns Sparse Coding</vt:lpstr>
      <vt:lpstr>Temporal Evolution of Weights</vt:lpstr>
      <vt:lpstr>Weights Distribute over the Input Space</vt:lpstr>
      <vt:lpstr>Ratio of Input Classes Reflected in Weights</vt:lpstr>
      <vt:lpstr>Superposition of Causes if too Few Neurons</vt:lpstr>
      <vt:lpstr>Training Highly Sensitive to Learning Rates</vt:lpstr>
      <vt:lpstr>Network is Able to Reconstruct Inputs</vt:lpstr>
      <vt:lpstr>Performance Increases with Network Size</vt:lpstr>
      <vt:lpstr>Conclusion</vt:lpstr>
      <vt:lpstr>Open Questions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Spiking Networks</dc:title>
  <dc:creator>Roland Zimmermann</dc:creator>
  <cp:lastModifiedBy>Roland Zimmermann</cp:lastModifiedBy>
  <cp:revision>3</cp:revision>
  <dcterms:created xsi:type="dcterms:W3CDTF">2019-02-16T13:25:24Z</dcterms:created>
  <dcterms:modified xsi:type="dcterms:W3CDTF">2019-02-22T14:33:51Z</dcterms:modified>
</cp:coreProperties>
</file>